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46"/>
  </p:notesMasterIdLst>
  <p:sldIdLst>
    <p:sldId id="256" r:id="rId2"/>
    <p:sldId id="257" r:id="rId3"/>
    <p:sldId id="307" r:id="rId4"/>
    <p:sldId id="258" r:id="rId5"/>
    <p:sldId id="304" r:id="rId6"/>
    <p:sldId id="305" r:id="rId7"/>
    <p:sldId id="308" r:id="rId8"/>
    <p:sldId id="309" r:id="rId9"/>
    <p:sldId id="259" r:id="rId10"/>
    <p:sldId id="260" r:id="rId11"/>
    <p:sldId id="261" r:id="rId12"/>
    <p:sldId id="262" r:id="rId13"/>
    <p:sldId id="263" r:id="rId14"/>
    <p:sldId id="264" r:id="rId15"/>
    <p:sldId id="265" r:id="rId16"/>
    <p:sldId id="301" r:id="rId17"/>
    <p:sldId id="267" r:id="rId18"/>
    <p:sldId id="268" r:id="rId19"/>
    <p:sldId id="310" r:id="rId20"/>
    <p:sldId id="269" r:id="rId21"/>
    <p:sldId id="270" r:id="rId22"/>
    <p:sldId id="271" r:id="rId23"/>
    <p:sldId id="306" r:id="rId24"/>
    <p:sldId id="273" r:id="rId25"/>
    <p:sldId id="275" r:id="rId26"/>
    <p:sldId id="292" r:id="rId27"/>
    <p:sldId id="280" r:id="rId28"/>
    <p:sldId id="281" r:id="rId29"/>
    <p:sldId id="282" r:id="rId30"/>
    <p:sldId id="276" r:id="rId31"/>
    <p:sldId id="277" r:id="rId32"/>
    <p:sldId id="278" r:id="rId33"/>
    <p:sldId id="279" r:id="rId34"/>
    <p:sldId id="295" r:id="rId35"/>
    <p:sldId id="296" r:id="rId36"/>
    <p:sldId id="313" r:id="rId37"/>
    <p:sldId id="297" r:id="rId38"/>
    <p:sldId id="311" r:id="rId39"/>
    <p:sldId id="312" r:id="rId40"/>
    <p:sldId id="298" r:id="rId41"/>
    <p:sldId id="302" r:id="rId42"/>
    <p:sldId id="300" r:id="rId43"/>
    <p:sldId id="303" r:id="rId44"/>
    <p:sldId id="314" r:id="rId4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CF4F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7" d="100"/>
          <a:sy n="117" d="100"/>
        </p:scale>
        <p:origin x="10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F177FC3-C4EB-AE74-308C-004C9CDD3D14}"/>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IN"/>
          </a:p>
        </p:txBody>
      </p:sp>
      <p:sp>
        <p:nvSpPr>
          <p:cNvPr id="3" name="Date Placeholder 2">
            <a:extLst>
              <a:ext uri="{FF2B5EF4-FFF2-40B4-BE49-F238E27FC236}">
                <a16:creationId xmlns:a16="http://schemas.microsoft.com/office/drawing/2014/main" id="{027F3C96-CC74-BBCD-C8DC-575716A6B8EC}"/>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E37D1833-6538-4625-841A-506E887ACF34}" type="datetimeFigureOut">
              <a:rPr lang="en-US"/>
              <a:pPr>
                <a:defRPr/>
              </a:pPr>
              <a:t>6/5/2023</a:t>
            </a:fld>
            <a:endParaRPr lang="en-IN" dirty="0"/>
          </a:p>
        </p:txBody>
      </p:sp>
      <p:sp>
        <p:nvSpPr>
          <p:cNvPr id="4" name="Slide Image Placeholder 3">
            <a:extLst>
              <a:ext uri="{FF2B5EF4-FFF2-40B4-BE49-F238E27FC236}">
                <a16:creationId xmlns:a16="http://schemas.microsoft.com/office/drawing/2014/main" id="{BC711C5A-F442-6B0F-6E66-1E53A31F93F6}"/>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IN" noProof="0" dirty="0"/>
          </a:p>
        </p:txBody>
      </p:sp>
      <p:sp>
        <p:nvSpPr>
          <p:cNvPr id="5" name="Notes Placeholder 4">
            <a:extLst>
              <a:ext uri="{FF2B5EF4-FFF2-40B4-BE49-F238E27FC236}">
                <a16:creationId xmlns:a16="http://schemas.microsoft.com/office/drawing/2014/main" id="{A88278FF-A04A-C8F2-A12E-A1686CB89B03}"/>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IN" noProof="0"/>
          </a:p>
        </p:txBody>
      </p:sp>
      <p:sp>
        <p:nvSpPr>
          <p:cNvPr id="6" name="Footer Placeholder 5">
            <a:extLst>
              <a:ext uri="{FF2B5EF4-FFF2-40B4-BE49-F238E27FC236}">
                <a16:creationId xmlns:a16="http://schemas.microsoft.com/office/drawing/2014/main" id="{5D866E8D-589D-5E78-B654-CE8147FAE019}"/>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IN"/>
          </a:p>
        </p:txBody>
      </p:sp>
      <p:sp>
        <p:nvSpPr>
          <p:cNvPr id="7" name="Slide Number Placeholder 6">
            <a:extLst>
              <a:ext uri="{FF2B5EF4-FFF2-40B4-BE49-F238E27FC236}">
                <a16:creationId xmlns:a16="http://schemas.microsoft.com/office/drawing/2014/main" id="{F28CB35F-2EA8-63BA-D6BB-889881F32AF4}"/>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70C2CE90-1A65-45DA-AACE-6AFA80A90F96}" type="slidenum">
              <a:rPr lang="en-IN" altLang="en-US"/>
              <a:pPr/>
              <a:t>‹#›</a:t>
            </a:fld>
            <a:endParaRPr lang="en-IN"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F0BA8078-58BE-1CBF-21EC-CB252CDDEA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69E5A641-5C06-7EE5-C8AF-9F2FB957F10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IN" altLang="en-US"/>
          </a:p>
        </p:txBody>
      </p:sp>
      <p:sp>
        <p:nvSpPr>
          <p:cNvPr id="55300" name="Slide Number Placeholder 3">
            <a:extLst>
              <a:ext uri="{FF2B5EF4-FFF2-40B4-BE49-F238E27FC236}">
                <a16:creationId xmlns:a16="http://schemas.microsoft.com/office/drawing/2014/main" id="{429488ED-50E2-252D-A16F-C469A5FC447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0D8617C7-6CF9-4AB2-9FDF-AC605EB30E45}" type="slidenum">
              <a:rPr lang="en-IN" altLang="en-US">
                <a:latin typeface="Calibri" panose="020F0502020204030204" pitchFamily="34" charset="0"/>
              </a:rPr>
              <a:pPr/>
              <a:t>18</a:t>
            </a:fld>
            <a:endParaRPr lang="en-IN"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153D999B-A7A0-CECE-C19C-B75E227E391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BA9A51E0-5B68-687B-F0BA-EFA4F083C9F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56324" name="Slide Number Placeholder 3">
            <a:extLst>
              <a:ext uri="{FF2B5EF4-FFF2-40B4-BE49-F238E27FC236}">
                <a16:creationId xmlns:a16="http://schemas.microsoft.com/office/drawing/2014/main" id="{4F309BEA-1C47-ACFA-D13F-02729949D2B9}"/>
              </a:ext>
            </a:extLst>
          </p:cNvPr>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pPr algn="r"/>
            <a:fld id="{04FA54E9-CDCF-477E-8F12-6A85F137C56F}" type="slidenum">
              <a:rPr lang="en-GB" altLang="en-US" sz="1200">
                <a:latin typeface="Calibri" panose="020F0502020204030204" pitchFamily="34" charset="0"/>
              </a:rPr>
              <a:pPr algn="r"/>
              <a:t>44</a:t>
            </a:fld>
            <a:endParaRPr lang="en-GB" altLang="en-US" sz="120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ight Triangle 1">
            <a:extLst>
              <a:ext uri="{FF2B5EF4-FFF2-40B4-BE49-F238E27FC236}">
                <a16:creationId xmlns:a16="http://schemas.microsoft.com/office/drawing/2014/main" id="{4A08A319-8F67-9388-A961-27D9067DDB51}"/>
              </a:ext>
            </a:extLst>
          </p:cNvPr>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3" name="Group 15">
            <a:extLst>
              <a:ext uri="{FF2B5EF4-FFF2-40B4-BE49-F238E27FC236}">
                <a16:creationId xmlns:a16="http://schemas.microsoft.com/office/drawing/2014/main" id="{5F136526-2842-4F7D-F802-D0987106699D}"/>
              </a:ext>
            </a:extLst>
          </p:cNvPr>
          <p:cNvGrpSpPr>
            <a:grpSpLocks/>
          </p:cNvGrpSpPr>
          <p:nvPr/>
        </p:nvGrpSpPr>
        <p:grpSpPr bwMode="auto">
          <a:xfrm>
            <a:off x="-3175" y="4953000"/>
            <a:ext cx="9147175" cy="1911350"/>
            <a:chOff x="-3765" y="4832896"/>
            <a:chExt cx="9147765" cy="2032192"/>
          </a:xfrm>
        </p:grpSpPr>
        <p:sp>
          <p:nvSpPr>
            <p:cNvPr id="4" name="Freeform 16">
              <a:extLst>
                <a:ext uri="{FF2B5EF4-FFF2-40B4-BE49-F238E27FC236}">
                  <a16:creationId xmlns:a16="http://schemas.microsoft.com/office/drawing/2014/main" id="{D995F459-B94D-7036-FC77-FAD9E8EAAA8A}"/>
                </a:ext>
              </a:extLst>
            </p:cNvPr>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5" name="Freeform 18">
              <a:extLst>
                <a:ext uri="{FF2B5EF4-FFF2-40B4-BE49-F238E27FC236}">
                  <a16:creationId xmlns:a16="http://schemas.microsoft.com/office/drawing/2014/main" id="{EE0FC9A5-AAA0-F701-0744-888914499C44}"/>
                </a:ext>
              </a:extLst>
            </p:cNvPr>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Freeform 19">
              <a:extLst>
                <a:ext uri="{FF2B5EF4-FFF2-40B4-BE49-F238E27FC236}">
                  <a16:creationId xmlns:a16="http://schemas.microsoft.com/office/drawing/2014/main" id="{9A9FD468-6564-6271-5593-3E6ABE606B3B}"/>
                </a:ext>
              </a:extLst>
            </p:cNvPr>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7" name="Straight Connector 6">
              <a:extLst>
                <a:ext uri="{FF2B5EF4-FFF2-40B4-BE49-F238E27FC236}">
                  <a16:creationId xmlns:a16="http://schemas.microsoft.com/office/drawing/2014/main" id="{0E30C5EA-BD2B-8439-941C-31F6DFBFE35D}"/>
                </a:ext>
              </a:extLst>
            </p:cNvPr>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8" name="Date Placeholder 29">
            <a:extLst>
              <a:ext uri="{FF2B5EF4-FFF2-40B4-BE49-F238E27FC236}">
                <a16:creationId xmlns:a16="http://schemas.microsoft.com/office/drawing/2014/main" id="{3071E736-CABE-B49C-9A01-33BD09637AEB}"/>
              </a:ext>
            </a:extLst>
          </p:cNvPr>
          <p:cNvSpPr>
            <a:spLocks noGrp="1"/>
          </p:cNvSpPr>
          <p:nvPr>
            <p:ph type="dt" sz="half" idx="10"/>
          </p:nvPr>
        </p:nvSpPr>
        <p:spPr/>
        <p:txBody>
          <a:bodyPr/>
          <a:lstStyle>
            <a:lvl1pPr>
              <a:defRPr smtClean="0">
                <a:solidFill>
                  <a:srgbClr val="FFFFFF"/>
                </a:solidFill>
              </a:defRPr>
            </a:lvl1pPr>
            <a:extLst/>
          </a:lstStyle>
          <a:p>
            <a:pPr>
              <a:defRPr/>
            </a:pPr>
            <a:fld id="{B9AE933D-FD5F-48EB-8862-7D534C47B173}" type="datetimeFigureOut">
              <a:rPr lang="en-US"/>
              <a:pPr>
                <a:defRPr/>
              </a:pPr>
              <a:t>6/5/2023</a:t>
            </a:fld>
            <a:endParaRPr lang="en-US" dirty="0"/>
          </a:p>
        </p:txBody>
      </p:sp>
      <p:sp>
        <p:nvSpPr>
          <p:cNvPr id="10" name="Footer Placeholder 18">
            <a:extLst>
              <a:ext uri="{FF2B5EF4-FFF2-40B4-BE49-F238E27FC236}">
                <a16:creationId xmlns:a16="http://schemas.microsoft.com/office/drawing/2014/main" id="{75F3ED5F-E238-46A0-51F6-6FE739ED30FA}"/>
              </a:ext>
            </a:extLst>
          </p:cNvPr>
          <p:cNvSpPr>
            <a:spLocks noGrp="1"/>
          </p:cNvSpPr>
          <p:nvPr>
            <p:ph type="ftr" sz="quarter" idx="11"/>
          </p:nvPr>
        </p:nvSpPr>
        <p:spPr/>
        <p:txBody>
          <a:bodyPr/>
          <a:lstStyle>
            <a:lvl1pPr>
              <a:defRPr dirty="0">
                <a:solidFill>
                  <a:schemeClr val="accent1">
                    <a:tint val="20000"/>
                  </a:schemeClr>
                </a:solidFill>
              </a:defRPr>
            </a:lvl1pPr>
            <a:extLst/>
          </a:lstStyle>
          <a:p>
            <a:pPr>
              <a:defRPr/>
            </a:pPr>
            <a:endParaRPr lang="en-US"/>
          </a:p>
        </p:txBody>
      </p:sp>
      <p:sp>
        <p:nvSpPr>
          <p:cNvPr id="11" name="Slide Number Placeholder 26">
            <a:extLst>
              <a:ext uri="{FF2B5EF4-FFF2-40B4-BE49-F238E27FC236}">
                <a16:creationId xmlns:a16="http://schemas.microsoft.com/office/drawing/2014/main" id="{900D6C6C-18E6-E159-A3D7-D0A5C08C7879}"/>
              </a:ext>
            </a:extLst>
          </p:cNvPr>
          <p:cNvSpPr>
            <a:spLocks noGrp="1"/>
          </p:cNvSpPr>
          <p:nvPr>
            <p:ph type="sldNum" sz="quarter" idx="12"/>
          </p:nvPr>
        </p:nvSpPr>
        <p:spPr/>
        <p:txBody>
          <a:bodyPr/>
          <a:lstStyle>
            <a:lvl1pPr>
              <a:defRPr>
                <a:solidFill>
                  <a:srgbClr val="FFFFFF"/>
                </a:solidFill>
              </a:defRPr>
            </a:lvl1pPr>
          </a:lstStyle>
          <a:p>
            <a:fld id="{6062AE24-DC0B-4948-9008-F17F0C849119}" type="slidenum">
              <a:rPr lang="en-US" altLang="en-US"/>
              <a:pPr/>
              <a:t>‹#›</a:t>
            </a:fld>
            <a:endParaRPr lang="en-US" altLang="en-US"/>
          </a:p>
        </p:txBody>
      </p:sp>
    </p:spTree>
    <p:extLst>
      <p:ext uri="{BB962C8B-B14F-4D97-AF65-F5344CB8AC3E}">
        <p14:creationId xmlns:p14="http://schemas.microsoft.com/office/powerpoint/2010/main" val="4073597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2509543A-98F3-FEC7-A5D6-27A9FF8D234D}"/>
              </a:ext>
            </a:extLst>
          </p:cNvPr>
          <p:cNvSpPr>
            <a:spLocks noGrp="1"/>
          </p:cNvSpPr>
          <p:nvPr>
            <p:ph type="dt" sz="half" idx="10"/>
          </p:nvPr>
        </p:nvSpPr>
        <p:spPr/>
        <p:txBody>
          <a:bodyPr/>
          <a:lstStyle>
            <a:lvl1pPr>
              <a:defRPr/>
            </a:lvl1pPr>
          </a:lstStyle>
          <a:p>
            <a:pPr>
              <a:defRPr/>
            </a:pPr>
            <a:fld id="{607B338A-C539-468C-B2C1-590A966E3931}" type="datetimeFigureOut">
              <a:rPr lang="en-US"/>
              <a:pPr>
                <a:defRPr/>
              </a:pPr>
              <a:t>6/5/2023</a:t>
            </a:fld>
            <a:endParaRPr lang="en-US" dirty="0"/>
          </a:p>
        </p:txBody>
      </p:sp>
      <p:sp>
        <p:nvSpPr>
          <p:cNvPr id="5" name="Footer Placeholder 21">
            <a:extLst>
              <a:ext uri="{FF2B5EF4-FFF2-40B4-BE49-F238E27FC236}">
                <a16:creationId xmlns:a16="http://schemas.microsoft.com/office/drawing/2014/main" id="{0C0030D2-F721-5285-9578-161E8AA7F12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F2F25C3F-C899-63BB-813A-0D90174A8352}"/>
              </a:ext>
            </a:extLst>
          </p:cNvPr>
          <p:cNvSpPr>
            <a:spLocks noGrp="1"/>
          </p:cNvSpPr>
          <p:nvPr>
            <p:ph type="sldNum" sz="quarter" idx="12"/>
          </p:nvPr>
        </p:nvSpPr>
        <p:spPr/>
        <p:txBody>
          <a:bodyPr/>
          <a:lstStyle>
            <a:lvl1pPr>
              <a:defRPr/>
            </a:lvl1pPr>
          </a:lstStyle>
          <a:p>
            <a:fld id="{D60348EF-8DC4-42F4-BA78-94CABC1D3B2E}" type="slidenum">
              <a:rPr lang="en-US" altLang="en-US"/>
              <a:pPr/>
              <a:t>‹#›</a:t>
            </a:fld>
            <a:endParaRPr lang="en-US" altLang="en-US"/>
          </a:p>
        </p:txBody>
      </p:sp>
    </p:spTree>
    <p:extLst>
      <p:ext uri="{BB962C8B-B14F-4D97-AF65-F5344CB8AC3E}">
        <p14:creationId xmlns:p14="http://schemas.microsoft.com/office/powerpoint/2010/main" val="1353191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B9B80146-DC5F-7286-A365-B9EE9AA7AA07}"/>
              </a:ext>
            </a:extLst>
          </p:cNvPr>
          <p:cNvSpPr>
            <a:spLocks noGrp="1"/>
          </p:cNvSpPr>
          <p:nvPr>
            <p:ph type="dt" sz="half" idx="10"/>
          </p:nvPr>
        </p:nvSpPr>
        <p:spPr/>
        <p:txBody>
          <a:bodyPr/>
          <a:lstStyle>
            <a:lvl1pPr>
              <a:defRPr/>
            </a:lvl1pPr>
          </a:lstStyle>
          <a:p>
            <a:pPr>
              <a:defRPr/>
            </a:pPr>
            <a:fld id="{7D8B20E1-D11A-4552-8192-600357AE15B6}" type="datetimeFigureOut">
              <a:rPr lang="en-US"/>
              <a:pPr>
                <a:defRPr/>
              </a:pPr>
              <a:t>6/5/2023</a:t>
            </a:fld>
            <a:endParaRPr lang="en-US" dirty="0"/>
          </a:p>
        </p:txBody>
      </p:sp>
      <p:sp>
        <p:nvSpPr>
          <p:cNvPr id="5" name="Footer Placeholder 21">
            <a:extLst>
              <a:ext uri="{FF2B5EF4-FFF2-40B4-BE49-F238E27FC236}">
                <a16:creationId xmlns:a16="http://schemas.microsoft.com/office/drawing/2014/main" id="{5A8699E5-BA91-97A5-4E60-93976156B3E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DD62994E-FBFF-5C94-50E6-77EA73E3C635}"/>
              </a:ext>
            </a:extLst>
          </p:cNvPr>
          <p:cNvSpPr>
            <a:spLocks noGrp="1"/>
          </p:cNvSpPr>
          <p:nvPr>
            <p:ph type="sldNum" sz="quarter" idx="12"/>
          </p:nvPr>
        </p:nvSpPr>
        <p:spPr/>
        <p:txBody>
          <a:bodyPr/>
          <a:lstStyle>
            <a:lvl1pPr>
              <a:defRPr/>
            </a:lvl1pPr>
          </a:lstStyle>
          <a:p>
            <a:fld id="{473A7B3C-B42C-4F34-862E-655463325CDD}" type="slidenum">
              <a:rPr lang="en-US" altLang="en-US"/>
              <a:pPr/>
              <a:t>‹#›</a:t>
            </a:fld>
            <a:endParaRPr lang="en-US" altLang="en-US"/>
          </a:p>
        </p:txBody>
      </p:sp>
    </p:spTree>
    <p:extLst>
      <p:ext uri="{BB962C8B-B14F-4D97-AF65-F5344CB8AC3E}">
        <p14:creationId xmlns:p14="http://schemas.microsoft.com/office/powerpoint/2010/main" val="2061619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rtlCol="0"/>
          <a:lstStyle/>
          <a:p>
            <a:r>
              <a:rPr lang="en-US"/>
              <a:t>Click to edit Master title style</a:t>
            </a:r>
          </a:p>
        </p:txBody>
      </p:sp>
      <p:sp>
        <p:nvSpPr>
          <p:cNvPr id="2" name="Date Placeholder 9">
            <a:extLst>
              <a:ext uri="{FF2B5EF4-FFF2-40B4-BE49-F238E27FC236}">
                <a16:creationId xmlns:a16="http://schemas.microsoft.com/office/drawing/2014/main" id="{2A027BD3-CBFA-0F4D-D816-300768D8EE2F}"/>
              </a:ext>
            </a:extLst>
          </p:cNvPr>
          <p:cNvSpPr>
            <a:spLocks noGrp="1"/>
          </p:cNvSpPr>
          <p:nvPr>
            <p:ph type="dt" sz="half" idx="10"/>
          </p:nvPr>
        </p:nvSpPr>
        <p:spPr/>
        <p:txBody>
          <a:bodyPr/>
          <a:lstStyle>
            <a:lvl1pPr>
              <a:defRPr/>
            </a:lvl1pPr>
          </a:lstStyle>
          <a:p>
            <a:pPr>
              <a:defRPr/>
            </a:pPr>
            <a:fld id="{FF0AFA1F-8D96-4CDD-BC30-0B068F6F0B3C}" type="datetimeFigureOut">
              <a:rPr lang="en-US"/>
              <a:pPr>
                <a:defRPr/>
              </a:pPr>
              <a:t>6/5/2023</a:t>
            </a:fld>
            <a:endParaRPr lang="en-US" dirty="0"/>
          </a:p>
        </p:txBody>
      </p:sp>
      <p:sp>
        <p:nvSpPr>
          <p:cNvPr id="4" name="Footer Placeholder 21">
            <a:extLst>
              <a:ext uri="{FF2B5EF4-FFF2-40B4-BE49-F238E27FC236}">
                <a16:creationId xmlns:a16="http://schemas.microsoft.com/office/drawing/2014/main" id="{34A571F9-7EBF-88E6-A02D-9E0301F101C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17">
            <a:extLst>
              <a:ext uri="{FF2B5EF4-FFF2-40B4-BE49-F238E27FC236}">
                <a16:creationId xmlns:a16="http://schemas.microsoft.com/office/drawing/2014/main" id="{8B303CF8-2FD0-C405-912E-A60DF21D6D9F}"/>
              </a:ext>
            </a:extLst>
          </p:cNvPr>
          <p:cNvSpPr>
            <a:spLocks noGrp="1"/>
          </p:cNvSpPr>
          <p:nvPr>
            <p:ph type="sldNum" sz="quarter" idx="12"/>
          </p:nvPr>
        </p:nvSpPr>
        <p:spPr/>
        <p:txBody>
          <a:bodyPr/>
          <a:lstStyle>
            <a:lvl1pPr>
              <a:defRPr/>
            </a:lvl1pPr>
          </a:lstStyle>
          <a:p>
            <a:fld id="{7C86E9AE-B3CA-420B-9C7A-2779E8D6869F}" type="slidenum">
              <a:rPr lang="en-US" altLang="en-US"/>
              <a:pPr/>
              <a:t>‹#›</a:t>
            </a:fld>
            <a:endParaRPr lang="en-US" altLang="en-US"/>
          </a:p>
        </p:txBody>
      </p:sp>
    </p:spTree>
    <p:extLst>
      <p:ext uri="{BB962C8B-B14F-4D97-AF65-F5344CB8AC3E}">
        <p14:creationId xmlns:p14="http://schemas.microsoft.com/office/powerpoint/2010/main" val="655403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Chevron 10">
            <a:extLst>
              <a:ext uri="{FF2B5EF4-FFF2-40B4-BE49-F238E27FC236}">
                <a16:creationId xmlns:a16="http://schemas.microsoft.com/office/drawing/2014/main" id="{830D660E-0099-71B2-9685-89024D270CC9}"/>
              </a:ext>
            </a:extLst>
          </p:cNvPr>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dirty="0"/>
          </a:p>
        </p:txBody>
      </p:sp>
      <p:sp>
        <p:nvSpPr>
          <p:cNvPr id="5" name="Chevron 15">
            <a:extLst>
              <a:ext uri="{FF2B5EF4-FFF2-40B4-BE49-F238E27FC236}">
                <a16:creationId xmlns:a16="http://schemas.microsoft.com/office/drawing/2014/main" id="{E5E55A91-D6FF-56B9-AA13-C409A25EE480}"/>
              </a:ext>
            </a:extLst>
          </p:cNvPr>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a:t>Click to edit Master title style</a:t>
            </a:r>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a:extLst>
              <a:ext uri="{FF2B5EF4-FFF2-40B4-BE49-F238E27FC236}">
                <a16:creationId xmlns:a16="http://schemas.microsoft.com/office/drawing/2014/main" id="{A86BC473-996D-BDB2-6AB7-6DCBBF2DC547}"/>
              </a:ext>
            </a:extLst>
          </p:cNvPr>
          <p:cNvSpPr>
            <a:spLocks noGrp="1"/>
          </p:cNvSpPr>
          <p:nvPr>
            <p:ph type="dt" sz="half" idx="10"/>
          </p:nvPr>
        </p:nvSpPr>
        <p:spPr/>
        <p:txBody>
          <a:bodyPr/>
          <a:lstStyle>
            <a:lvl1pPr>
              <a:defRPr/>
            </a:lvl1pPr>
          </a:lstStyle>
          <a:p>
            <a:pPr>
              <a:defRPr/>
            </a:pPr>
            <a:fld id="{3F493AE9-E293-48E1-933F-43914AFB2591}" type="datetimeFigureOut">
              <a:rPr lang="en-US"/>
              <a:pPr>
                <a:defRPr/>
              </a:pPr>
              <a:t>6/5/2023</a:t>
            </a:fld>
            <a:endParaRPr lang="en-US" dirty="0"/>
          </a:p>
        </p:txBody>
      </p:sp>
      <p:sp>
        <p:nvSpPr>
          <p:cNvPr id="7" name="Footer Placeholder 4">
            <a:extLst>
              <a:ext uri="{FF2B5EF4-FFF2-40B4-BE49-F238E27FC236}">
                <a16:creationId xmlns:a16="http://schemas.microsoft.com/office/drawing/2014/main" id="{DDB57CCD-EC23-9573-6F8D-8AD91EB6E34E}"/>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DACEF58A-8C95-E536-1B9F-A6C2D58E4F04}"/>
              </a:ext>
            </a:extLst>
          </p:cNvPr>
          <p:cNvSpPr>
            <a:spLocks noGrp="1"/>
          </p:cNvSpPr>
          <p:nvPr>
            <p:ph type="sldNum" sz="quarter" idx="12"/>
          </p:nvPr>
        </p:nvSpPr>
        <p:spPr/>
        <p:txBody>
          <a:bodyPr/>
          <a:lstStyle>
            <a:lvl1pPr>
              <a:defRPr/>
            </a:lvl1pPr>
          </a:lstStyle>
          <a:p>
            <a:fld id="{64D16144-1153-48A8-8B74-65F884A69137}" type="slidenum">
              <a:rPr lang="en-US" altLang="en-US"/>
              <a:pPr/>
              <a:t>‹#›</a:t>
            </a:fld>
            <a:endParaRPr lang="en-US" altLang="en-US"/>
          </a:p>
        </p:txBody>
      </p:sp>
    </p:spTree>
    <p:extLst>
      <p:ext uri="{BB962C8B-B14F-4D97-AF65-F5344CB8AC3E}">
        <p14:creationId xmlns:p14="http://schemas.microsoft.com/office/powerpoint/2010/main" val="297404642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rtlCol="0"/>
          <a:lstStyle/>
          <a:p>
            <a:r>
              <a:rPr lang="en-US"/>
              <a:t>Click to edit Master title style</a:t>
            </a:r>
          </a:p>
        </p:txBody>
      </p:sp>
      <p:sp>
        <p:nvSpPr>
          <p:cNvPr id="2" name="Date Placeholder 4">
            <a:extLst>
              <a:ext uri="{FF2B5EF4-FFF2-40B4-BE49-F238E27FC236}">
                <a16:creationId xmlns:a16="http://schemas.microsoft.com/office/drawing/2014/main" id="{22661B69-E6C6-0A4B-B437-383267E1A801}"/>
              </a:ext>
            </a:extLst>
          </p:cNvPr>
          <p:cNvSpPr>
            <a:spLocks noGrp="1"/>
          </p:cNvSpPr>
          <p:nvPr>
            <p:ph type="dt" sz="half" idx="10"/>
          </p:nvPr>
        </p:nvSpPr>
        <p:spPr/>
        <p:txBody>
          <a:bodyPr/>
          <a:lstStyle>
            <a:lvl1pPr>
              <a:defRPr/>
            </a:lvl1pPr>
          </a:lstStyle>
          <a:p>
            <a:pPr>
              <a:defRPr/>
            </a:pPr>
            <a:fld id="{7714DA88-9591-48C9-BDB6-0BF458D2CDCC}" type="datetimeFigureOut">
              <a:rPr lang="en-US"/>
              <a:pPr>
                <a:defRPr/>
              </a:pPr>
              <a:t>6/5/2023</a:t>
            </a:fld>
            <a:endParaRPr lang="en-US" dirty="0"/>
          </a:p>
        </p:txBody>
      </p:sp>
      <p:sp>
        <p:nvSpPr>
          <p:cNvPr id="5" name="Footer Placeholder 5">
            <a:extLst>
              <a:ext uri="{FF2B5EF4-FFF2-40B4-BE49-F238E27FC236}">
                <a16:creationId xmlns:a16="http://schemas.microsoft.com/office/drawing/2014/main" id="{79090CD6-0310-FDAF-52DE-D816E0BDB82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6">
            <a:extLst>
              <a:ext uri="{FF2B5EF4-FFF2-40B4-BE49-F238E27FC236}">
                <a16:creationId xmlns:a16="http://schemas.microsoft.com/office/drawing/2014/main" id="{08201EC7-37E9-EC69-9E45-1A6BBE2F32A3}"/>
              </a:ext>
            </a:extLst>
          </p:cNvPr>
          <p:cNvSpPr>
            <a:spLocks noGrp="1"/>
          </p:cNvSpPr>
          <p:nvPr>
            <p:ph type="sldNum" sz="quarter" idx="12"/>
          </p:nvPr>
        </p:nvSpPr>
        <p:spPr/>
        <p:txBody>
          <a:bodyPr/>
          <a:lstStyle>
            <a:lvl1pPr>
              <a:defRPr/>
            </a:lvl1pPr>
          </a:lstStyle>
          <a:p>
            <a:fld id="{F013D176-4E30-4B5F-9D7B-0D4D1EED4FF5}" type="slidenum">
              <a:rPr lang="en-US" altLang="en-US"/>
              <a:pPr/>
              <a:t>‹#›</a:t>
            </a:fld>
            <a:endParaRPr lang="en-US" altLang="en-US"/>
          </a:p>
        </p:txBody>
      </p:sp>
    </p:spTree>
    <p:extLst>
      <p:ext uri="{BB962C8B-B14F-4D97-AF65-F5344CB8AC3E}">
        <p14:creationId xmlns:p14="http://schemas.microsoft.com/office/powerpoint/2010/main" val="1464496689"/>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046BA18-A45A-9013-F0D3-8C7DC53C71A1}"/>
              </a:ext>
            </a:extLst>
          </p:cNvPr>
          <p:cNvSpPr>
            <a:spLocks noGrp="1"/>
          </p:cNvSpPr>
          <p:nvPr>
            <p:ph type="dt" sz="half" idx="10"/>
          </p:nvPr>
        </p:nvSpPr>
        <p:spPr/>
        <p:txBody>
          <a:bodyPr/>
          <a:lstStyle>
            <a:lvl1pPr>
              <a:defRPr/>
            </a:lvl1pPr>
          </a:lstStyle>
          <a:p>
            <a:pPr>
              <a:defRPr/>
            </a:pPr>
            <a:fld id="{0D6E23AD-41F0-4B46-A09B-6C32D4A29BF0}" type="datetimeFigureOut">
              <a:rPr lang="en-US"/>
              <a:pPr>
                <a:defRPr/>
              </a:pPr>
              <a:t>6/5/2023</a:t>
            </a:fld>
            <a:endParaRPr lang="en-US" dirty="0"/>
          </a:p>
        </p:txBody>
      </p:sp>
      <p:sp>
        <p:nvSpPr>
          <p:cNvPr id="8" name="Footer Placeholder 7">
            <a:extLst>
              <a:ext uri="{FF2B5EF4-FFF2-40B4-BE49-F238E27FC236}">
                <a16:creationId xmlns:a16="http://schemas.microsoft.com/office/drawing/2014/main" id="{618AC2BD-3FBF-1BFD-164F-E8CD8CF282AD}"/>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8">
            <a:extLst>
              <a:ext uri="{FF2B5EF4-FFF2-40B4-BE49-F238E27FC236}">
                <a16:creationId xmlns:a16="http://schemas.microsoft.com/office/drawing/2014/main" id="{31ED74A5-56EE-60D6-2900-7FF073343C9F}"/>
              </a:ext>
            </a:extLst>
          </p:cNvPr>
          <p:cNvSpPr>
            <a:spLocks noGrp="1"/>
          </p:cNvSpPr>
          <p:nvPr>
            <p:ph type="sldNum" sz="quarter" idx="12"/>
          </p:nvPr>
        </p:nvSpPr>
        <p:spPr/>
        <p:txBody>
          <a:bodyPr/>
          <a:lstStyle>
            <a:lvl1pPr>
              <a:defRPr/>
            </a:lvl1pPr>
          </a:lstStyle>
          <a:p>
            <a:fld id="{56FF4B3B-60EE-46CE-B4A0-5B2B6695DA12}" type="slidenum">
              <a:rPr lang="en-US" altLang="en-US"/>
              <a:pPr/>
              <a:t>‹#›</a:t>
            </a:fld>
            <a:endParaRPr lang="en-US" altLang="en-US"/>
          </a:p>
        </p:txBody>
      </p:sp>
    </p:spTree>
    <p:extLst>
      <p:ext uri="{BB962C8B-B14F-4D97-AF65-F5344CB8AC3E}">
        <p14:creationId xmlns:p14="http://schemas.microsoft.com/office/powerpoint/2010/main" val="1815302466"/>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a:t>Click to edit Master title style</a:t>
            </a:r>
          </a:p>
        </p:txBody>
      </p:sp>
      <p:sp>
        <p:nvSpPr>
          <p:cNvPr id="2" name="Date Placeholder 2">
            <a:extLst>
              <a:ext uri="{FF2B5EF4-FFF2-40B4-BE49-F238E27FC236}">
                <a16:creationId xmlns:a16="http://schemas.microsoft.com/office/drawing/2014/main" id="{7CCEBD7D-5C42-9944-D730-318D974A6DAE}"/>
              </a:ext>
            </a:extLst>
          </p:cNvPr>
          <p:cNvSpPr>
            <a:spLocks noGrp="1"/>
          </p:cNvSpPr>
          <p:nvPr>
            <p:ph type="dt" sz="half" idx="10"/>
          </p:nvPr>
        </p:nvSpPr>
        <p:spPr/>
        <p:txBody>
          <a:bodyPr/>
          <a:lstStyle>
            <a:lvl1pPr>
              <a:defRPr/>
            </a:lvl1pPr>
          </a:lstStyle>
          <a:p>
            <a:pPr>
              <a:defRPr/>
            </a:pPr>
            <a:fld id="{5C23BF69-8EAC-46CD-880E-441C5DC815CD}" type="datetimeFigureOut">
              <a:rPr lang="en-US"/>
              <a:pPr>
                <a:defRPr/>
              </a:pPr>
              <a:t>6/5/2023</a:t>
            </a:fld>
            <a:endParaRPr lang="en-US" dirty="0"/>
          </a:p>
        </p:txBody>
      </p:sp>
      <p:sp>
        <p:nvSpPr>
          <p:cNvPr id="3" name="Footer Placeholder 3">
            <a:extLst>
              <a:ext uri="{FF2B5EF4-FFF2-40B4-BE49-F238E27FC236}">
                <a16:creationId xmlns:a16="http://schemas.microsoft.com/office/drawing/2014/main" id="{ABC35221-09B2-227D-2479-1DFC90D6FAFD}"/>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4">
            <a:extLst>
              <a:ext uri="{FF2B5EF4-FFF2-40B4-BE49-F238E27FC236}">
                <a16:creationId xmlns:a16="http://schemas.microsoft.com/office/drawing/2014/main" id="{6BA2ACDF-D28F-0884-FDFB-E101EB52E49D}"/>
              </a:ext>
            </a:extLst>
          </p:cNvPr>
          <p:cNvSpPr>
            <a:spLocks noGrp="1"/>
          </p:cNvSpPr>
          <p:nvPr>
            <p:ph type="sldNum" sz="quarter" idx="12"/>
          </p:nvPr>
        </p:nvSpPr>
        <p:spPr/>
        <p:txBody>
          <a:bodyPr/>
          <a:lstStyle>
            <a:lvl1pPr>
              <a:defRPr/>
            </a:lvl1pPr>
          </a:lstStyle>
          <a:p>
            <a:fld id="{8EE68077-1D57-4A35-9806-97A1576DF00C}" type="slidenum">
              <a:rPr lang="en-US" altLang="en-US"/>
              <a:pPr/>
              <a:t>‹#›</a:t>
            </a:fld>
            <a:endParaRPr lang="en-US" altLang="en-US"/>
          </a:p>
        </p:txBody>
      </p:sp>
    </p:spTree>
    <p:extLst>
      <p:ext uri="{BB962C8B-B14F-4D97-AF65-F5344CB8AC3E}">
        <p14:creationId xmlns:p14="http://schemas.microsoft.com/office/powerpoint/2010/main" val="3702805785"/>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7E06FFFE-411F-D932-9A89-81DA600CC8F3}"/>
              </a:ext>
            </a:extLst>
          </p:cNvPr>
          <p:cNvSpPr>
            <a:spLocks noGrp="1"/>
          </p:cNvSpPr>
          <p:nvPr>
            <p:ph type="dt" sz="half" idx="10"/>
          </p:nvPr>
        </p:nvSpPr>
        <p:spPr/>
        <p:txBody>
          <a:bodyPr/>
          <a:lstStyle>
            <a:lvl1pPr>
              <a:defRPr/>
            </a:lvl1pPr>
          </a:lstStyle>
          <a:p>
            <a:pPr>
              <a:defRPr/>
            </a:pPr>
            <a:fld id="{4A47179F-0F75-4628-9422-A6EAC807CB63}" type="datetimeFigureOut">
              <a:rPr lang="en-US"/>
              <a:pPr>
                <a:defRPr/>
              </a:pPr>
              <a:t>6/5/2023</a:t>
            </a:fld>
            <a:endParaRPr lang="en-US" dirty="0"/>
          </a:p>
        </p:txBody>
      </p:sp>
      <p:sp>
        <p:nvSpPr>
          <p:cNvPr id="3" name="Footer Placeholder 21">
            <a:extLst>
              <a:ext uri="{FF2B5EF4-FFF2-40B4-BE49-F238E27FC236}">
                <a16:creationId xmlns:a16="http://schemas.microsoft.com/office/drawing/2014/main" id="{BFD95531-2BED-9B0E-2D51-C7F2656A6DB1}"/>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17">
            <a:extLst>
              <a:ext uri="{FF2B5EF4-FFF2-40B4-BE49-F238E27FC236}">
                <a16:creationId xmlns:a16="http://schemas.microsoft.com/office/drawing/2014/main" id="{57268B5C-0B25-1ED5-FD96-33105193C509}"/>
              </a:ext>
            </a:extLst>
          </p:cNvPr>
          <p:cNvSpPr>
            <a:spLocks noGrp="1"/>
          </p:cNvSpPr>
          <p:nvPr>
            <p:ph type="sldNum" sz="quarter" idx="12"/>
          </p:nvPr>
        </p:nvSpPr>
        <p:spPr/>
        <p:txBody>
          <a:bodyPr/>
          <a:lstStyle>
            <a:lvl1pPr>
              <a:defRPr/>
            </a:lvl1pPr>
          </a:lstStyle>
          <a:p>
            <a:fld id="{84228055-2102-48B5-86A8-561C148C210D}" type="slidenum">
              <a:rPr lang="en-US" altLang="en-US"/>
              <a:pPr/>
              <a:t>‹#›</a:t>
            </a:fld>
            <a:endParaRPr lang="en-US" altLang="en-US"/>
          </a:p>
        </p:txBody>
      </p:sp>
    </p:spTree>
    <p:extLst>
      <p:ext uri="{BB962C8B-B14F-4D97-AF65-F5344CB8AC3E}">
        <p14:creationId xmlns:p14="http://schemas.microsoft.com/office/powerpoint/2010/main" val="1620597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9F02586-ABF7-1306-0F76-E03DC6E57F07}"/>
              </a:ext>
            </a:extLst>
          </p:cNvPr>
          <p:cNvSpPr>
            <a:spLocks noGrp="1"/>
          </p:cNvSpPr>
          <p:nvPr>
            <p:ph type="dt" sz="half" idx="10"/>
          </p:nvPr>
        </p:nvSpPr>
        <p:spPr/>
        <p:txBody>
          <a:bodyPr/>
          <a:lstStyle>
            <a:lvl1pPr>
              <a:defRPr/>
            </a:lvl1pPr>
          </a:lstStyle>
          <a:p>
            <a:pPr>
              <a:defRPr/>
            </a:pPr>
            <a:fld id="{A5FD9DDC-A92F-436A-8724-D04CE642F9CC}" type="datetimeFigureOut">
              <a:rPr lang="en-US"/>
              <a:pPr>
                <a:defRPr/>
              </a:pPr>
              <a:t>6/5/2023</a:t>
            </a:fld>
            <a:endParaRPr lang="en-US" dirty="0"/>
          </a:p>
        </p:txBody>
      </p:sp>
      <p:sp>
        <p:nvSpPr>
          <p:cNvPr id="6" name="Footer Placeholder 5">
            <a:extLst>
              <a:ext uri="{FF2B5EF4-FFF2-40B4-BE49-F238E27FC236}">
                <a16:creationId xmlns:a16="http://schemas.microsoft.com/office/drawing/2014/main" id="{9DBEDFD5-E9AC-2896-27DB-39AB422CD8D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E63EB006-46A7-ECB3-47CE-7AF3BF4A1EE4}"/>
              </a:ext>
            </a:extLst>
          </p:cNvPr>
          <p:cNvSpPr>
            <a:spLocks noGrp="1"/>
          </p:cNvSpPr>
          <p:nvPr>
            <p:ph type="sldNum" sz="quarter" idx="12"/>
          </p:nvPr>
        </p:nvSpPr>
        <p:spPr/>
        <p:txBody>
          <a:bodyPr/>
          <a:lstStyle>
            <a:lvl1pPr>
              <a:defRPr/>
            </a:lvl1pPr>
          </a:lstStyle>
          <a:p>
            <a:fld id="{EDCB4C85-17E6-4730-A77F-95C3A2EBEE1D}" type="slidenum">
              <a:rPr lang="en-US" altLang="en-US"/>
              <a:pPr/>
              <a:t>‹#›</a:t>
            </a:fld>
            <a:endParaRPr lang="en-US" altLang="en-US"/>
          </a:p>
        </p:txBody>
      </p:sp>
    </p:spTree>
    <p:extLst>
      <p:ext uri="{BB962C8B-B14F-4D97-AF65-F5344CB8AC3E}">
        <p14:creationId xmlns:p14="http://schemas.microsoft.com/office/powerpoint/2010/main" val="3241147108"/>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Freeform 10">
            <a:extLst>
              <a:ext uri="{FF2B5EF4-FFF2-40B4-BE49-F238E27FC236}">
                <a16:creationId xmlns:a16="http://schemas.microsoft.com/office/drawing/2014/main" id="{716FAF0D-617A-9BD0-379F-B88DD46189E5}"/>
              </a:ext>
            </a:extLst>
          </p:cNvPr>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Freeform 15">
            <a:extLst>
              <a:ext uri="{FF2B5EF4-FFF2-40B4-BE49-F238E27FC236}">
                <a16:creationId xmlns:a16="http://schemas.microsoft.com/office/drawing/2014/main" id="{C752C83D-BF2A-7091-BFD6-8DB7CF48FF77}"/>
              </a:ext>
            </a:extLst>
          </p:cNvPr>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7" name="Right Triangle 6">
            <a:extLst>
              <a:ext uri="{FF2B5EF4-FFF2-40B4-BE49-F238E27FC236}">
                <a16:creationId xmlns:a16="http://schemas.microsoft.com/office/drawing/2014/main" id="{AB606452-0C44-F106-8987-7891954E0E1D}"/>
              </a:ext>
            </a:extLst>
          </p:cNvPr>
          <p:cNvSpPr>
            <a:spLocks/>
          </p:cNvSpPr>
          <p:nvPr/>
        </p:nvSpPr>
        <p:spPr bwMode="auto">
          <a:xfrm>
            <a:off x="-6042" y="5791253"/>
            <a:ext cx="3402314"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8" name="Straight Connector 7">
            <a:extLst>
              <a:ext uri="{FF2B5EF4-FFF2-40B4-BE49-F238E27FC236}">
                <a16:creationId xmlns:a16="http://schemas.microsoft.com/office/drawing/2014/main" id="{30330F71-AEC5-6304-BF72-A158E6E89E22}"/>
              </a:ext>
            </a:extLst>
          </p:cNvPr>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9">
            <a:extLst>
              <a:ext uri="{FF2B5EF4-FFF2-40B4-BE49-F238E27FC236}">
                <a16:creationId xmlns:a16="http://schemas.microsoft.com/office/drawing/2014/main" id="{4D51A531-3114-830C-E4AE-8B4E32731DF7}"/>
              </a:ext>
            </a:extLst>
          </p:cNvPr>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dirty="0"/>
          </a:p>
        </p:txBody>
      </p:sp>
      <p:sp>
        <p:nvSpPr>
          <p:cNvPr id="10" name="Chevron 20">
            <a:extLst>
              <a:ext uri="{FF2B5EF4-FFF2-40B4-BE49-F238E27FC236}">
                <a16:creationId xmlns:a16="http://schemas.microsoft.com/office/drawing/2014/main" id="{D2EA492F-37F0-F4F4-B566-9DE0A67F7516}"/>
              </a:ext>
            </a:extLst>
          </p:cNvPr>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a:t>Click icon to add picture</a:t>
            </a: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a:t>Click to edit Master title style</a:t>
            </a:r>
          </a:p>
        </p:txBody>
      </p:sp>
      <p:sp>
        <p:nvSpPr>
          <p:cNvPr id="11" name="Date Placeholder 4">
            <a:extLst>
              <a:ext uri="{FF2B5EF4-FFF2-40B4-BE49-F238E27FC236}">
                <a16:creationId xmlns:a16="http://schemas.microsoft.com/office/drawing/2014/main" id="{5BF9C4FD-377B-B7A6-9CE3-AA29A6E83DC8}"/>
              </a:ext>
            </a:extLst>
          </p:cNvPr>
          <p:cNvSpPr>
            <a:spLocks noGrp="1"/>
          </p:cNvSpPr>
          <p:nvPr>
            <p:ph type="dt" sz="half" idx="10"/>
          </p:nvPr>
        </p:nvSpPr>
        <p:spPr/>
        <p:txBody>
          <a:bodyPr/>
          <a:lstStyle>
            <a:lvl1pPr>
              <a:defRPr smtClean="0">
                <a:solidFill>
                  <a:schemeClr val="tx1"/>
                </a:solidFill>
              </a:defRPr>
            </a:lvl1pPr>
            <a:extLst/>
          </a:lstStyle>
          <a:p>
            <a:pPr>
              <a:defRPr/>
            </a:pPr>
            <a:fld id="{821EE338-74B7-4641-B705-D6B1DCBA26E3}" type="datetimeFigureOut">
              <a:rPr lang="en-US"/>
              <a:pPr>
                <a:defRPr/>
              </a:pPr>
              <a:t>6/5/2023</a:t>
            </a:fld>
            <a:endParaRPr lang="en-US" dirty="0"/>
          </a:p>
        </p:txBody>
      </p:sp>
      <p:sp>
        <p:nvSpPr>
          <p:cNvPr id="12" name="Footer Placeholder 5">
            <a:extLst>
              <a:ext uri="{FF2B5EF4-FFF2-40B4-BE49-F238E27FC236}">
                <a16:creationId xmlns:a16="http://schemas.microsoft.com/office/drawing/2014/main" id="{5E1E4363-2AA0-E302-8188-F4AE48530939}"/>
              </a:ext>
            </a:extLst>
          </p:cNvPr>
          <p:cNvSpPr>
            <a:spLocks noGrp="1"/>
          </p:cNvSpPr>
          <p:nvPr>
            <p:ph type="ftr" sz="quarter" idx="11"/>
          </p:nvPr>
        </p:nvSpPr>
        <p:spPr/>
        <p:txBody>
          <a:bodyPr/>
          <a:lstStyle>
            <a:lvl1pPr>
              <a:defRPr dirty="0">
                <a:solidFill>
                  <a:schemeClr val="tx1"/>
                </a:solidFill>
              </a:defRPr>
            </a:lvl1pPr>
            <a:extLst/>
          </a:lstStyle>
          <a:p>
            <a:pPr>
              <a:defRPr/>
            </a:pPr>
            <a:endParaRPr lang="en-US"/>
          </a:p>
        </p:txBody>
      </p:sp>
      <p:sp>
        <p:nvSpPr>
          <p:cNvPr id="13" name="Slide Number Placeholder 6">
            <a:extLst>
              <a:ext uri="{FF2B5EF4-FFF2-40B4-BE49-F238E27FC236}">
                <a16:creationId xmlns:a16="http://schemas.microsoft.com/office/drawing/2014/main" id="{024D6765-A15D-FF3D-9B66-3C74858EB080}"/>
              </a:ext>
            </a:extLst>
          </p:cNvPr>
          <p:cNvSpPr>
            <a:spLocks noGrp="1"/>
          </p:cNvSpPr>
          <p:nvPr>
            <p:ph type="sldNum" sz="quarter" idx="12"/>
          </p:nvPr>
        </p:nvSpPr>
        <p:spPr/>
        <p:txBody>
          <a:bodyPr/>
          <a:lstStyle>
            <a:lvl1pPr>
              <a:defRPr/>
            </a:lvl1pPr>
          </a:lstStyle>
          <a:p>
            <a:fld id="{C9F8C934-421D-4290-9986-4B21EED3902C}" type="slidenum">
              <a:rPr lang="en-US" altLang="en-US"/>
              <a:pPr/>
              <a:t>‹#›</a:t>
            </a:fld>
            <a:endParaRPr lang="en-US" altLang="en-US"/>
          </a:p>
        </p:txBody>
      </p:sp>
    </p:spTree>
    <p:extLst>
      <p:ext uri="{BB962C8B-B14F-4D97-AF65-F5344CB8AC3E}">
        <p14:creationId xmlns:p14="http://schemas.microsoft.com/office/powerpoint/2010/main" val="469423380"/>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a:extLst>
              <a:ext uri="{FF2B5EF4-FFF2-40B4-BE49-F238E27FC236}">
                <a16:creationId xmlns:a16="http://schemas.microsoft.com/office/drawing/2014/main" id="{EBA2AD12-4419-634E-59D6-E8DCE1A2D26D}"/>
              </a:ext>
            </a:extLst>
          </p:cNvPr>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2" name="Freeform 11">
            <a:extLst>
              <a:ext uri="{FF2B5EF4-FFF2-40B4-BE49-F238E27FC236}">
                <a16:creationId xmlns:a16="http://schemas.microsoft.com/office/drawing/2014/main" id="{E4EC7DDD-B746-FE88-A35E-F81EC9375FF0}"/>
              </a:ext>
            </a:extLst>
          </p:cNvPr>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4" name="Right Triangle 13">
            <a:extLst>
              <a:ext uri="{FF2B5EF4-FFF2-40B4-BE49-F238E27FC236}">
                <a16:creationId xmlns:a16="http://schemas.microsoft.com/office/drawing/2014/main" id="{BFEFAABF-08F4-0191-7B49-F2AABB66E90D}"/>
              </a:ext>
            </a:extLst>
          </p:cNvPr>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15" name="Straight Connector 14">
            <a:extLst>
              <a:ext uri="{FF2B5EF4-FFF2-40B4-BE49-F238E27FC236}">
                <a16:creationId xmlns:a16="http://schemas.microsoft.com/office/drawing/2014/main" id="{48EBA602-1FE2-4AB0-CF39-C0FBA5051725}"/>
              </a:ext>
            </a:extLst>
          </p:cNvPr>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a:extLst>
              <a:ext uri="{FF2B5EF4-FFF2-40B4-BE49-F238E27FC236}">
                <a16:creationId xmlns:a16="http://schemas.microsoft.com/office/drawing/2014/main" id="{E2536055-76AC-4153-D303-8CBAEB383EA3}"/>
              </a:ext>
            </a:extLst>
          </p:cNvPr>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a:t>Click to edit Master title style</a:t>
            </a:r>
          </a:p>
        </p:txBody>
      </p:sp>
      <p:sp>
        <p:nvSpPr>
          <p:cNvPr id="1033" name="Text Placeholder 29">
            <a:extLst>
              <a:ext uri="{FF2B5EF4-FFF2-40B4-BE49-F238E27FC236}">
                <a16:creationId xmlns:a16="http://schemas.microsoft.com/office/drawing/2014/main" id="{86A75441-0DC4-8265-F87E-5A1DE75A2472}"/>
              </a:ext>
            </a:extLst>
          </p:cNvPr>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a:extLst>
              <a:ext uri="{FF2B5EF4-FFF2-40B4-BE49-F238E27FC236}">
                <a16:creationId xmlns:a16="http://schemas.microsoft.com/office/drawing/2014/main" id="{43608CD1-FF16-3C35-49FA-C19A21AF024F}"/>
              </a:ext>
            </a:extLst>
          </p:cNvPr>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defRPr>
            </a:lvl1pPr>
            <a:extLst/>
          </a:lstStyle>
          <a:p>
            <a:pPr>
              <a:defRPr/>
            </a:pPr>
            <a:fld id="{93BCFCDE-805B-4721-AE75-DB61B8B2437B}" type="datetimeFigureOut">
              <a:rPr lang="en-US"/>
              <a:pPr>
                <a:defRPr/>
              </a:pPr>
              <a:t>6/5/2023</a:t>
            </a:fld>
            <a:endParaRPr lang="en-US" dirty="0"/>
          </a:p>
        </p:txBody>
      </p:sp>
      <p:sp>
        <p:nvSpPr>
          <p:cNvPr id="22" name="Footer Placeholder 21">
            <a:extLst>
              <a:ext uri="{FF2B5EF4-FFF2-40B4-BE49-F238E27FC236}">
                <a16:creationId xmlns:a16="http://schemas.microsoft.com/office/drawing/2014/main" id="{D1DEA24A-1006-9F85-7BA6-9FBE5CD564A1}"/>
              </a:ext>
            </a:extLst>
          </p:cNvPr>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dirty="0">
                <a:solidFill>
                  <a:schemeClr val="tx1"/>
                </a:solidFill>
                <a:latin typeface="+mn-lt"/>
              </a:defRPr>
            </a:lvl1pPr>
            <a:extLst/>
          </a:lstStyle>
          <a:p>
            <a:pPr>
              <a:defRPr/>
            </a:pPr>
            <a:endParaRPr lang="en-US"/>
          </a:p>
        </p:txBody>
      </p:sp>
      <p:sp>
        <p:nvSpPr>
          <p:cNvPr id="18" name="Slide Number Placeholder 17">
            <a:extLst>
              <a:ext uri="{FF2B5EF4-FFF2-40B4-BE49-F238E27FC236}">
                <a16:creationId xmlns:a16="http://schemas.microsoft.com/office/drawing/2014/main" id="{0707AFD1-C26D-A535-2652-F22F29199D30}"/>
              </a:ext>
            </a:extLst>
          </p:cNvPr>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a:defRPr sz="1000">
                <a:latin typeface="Lucida Sans Unicode" panose="020B0602030504020204" pitchFamily="34" charset="0"/>
              </a:defRPr>
            </a:lvl1pPr>
          </a:lstStyle>
          <a:p>
            <a:fld id="{095651B1-7D0D-46F0-88F9-BB52AE04BD4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27" r:id="rId1"/>
    <p:sldLayoutId id="2147483823" r:id="rId2"/>
    <p:sldLayoutId id="2147483828" r:id="rId3"/>
    <p:sldLayoutId id="2147483829" r:id="rId4"/>
    <p:sldLayoutId id="2147483830" r:id="rId5"/>
    <p:sldLayoutId id="2147483831" r:id="rId6"/>
    <p:sldLayoutId id="2147483824" r:id="rId7"/>
    <p:sldLayoutId id="2147483832" r:id="rId8"/>
    <p:sldLayoutId id="2147483833" r:id="rId9"/>
    <p:sldLayoutId id="2147483825" r:id="rId10"/>
    <p:sldLayoutId id="2147483826"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anose="020B0602030504020204" pitchFamily="34" charset="0"/>
        </a:defRPr>
      </a:lvl2pPr>
      <a:lvl3pPr algn="l" rtl="0" fontAlgn="base">
        <a:spcBef>
          <a:spcPct val="0"/>
        </a:spcBef>
        <a:spcAft>
          <a:spcPct val="0"/>
        </a:spcAft>
        <a:defRPr sz="4100" b="1">
          <a:solidFill>
            <a:schemeClr val="tx2"/>
          </a:solidFill>
          <a:latin typeface="Lucida Sans Unicode" panose="020B0602030504020204" pitchFamily="34" charset="0"/>
        </a:defRPr>
      </a:lvl3pPr>
      <a:lvl4pPr algn="l" rtl="0" fontAlgn="base">
        <a:spcBef>
          <a:spcPct val="0"/>
        </a:spcBef>
        <a:spcAft>
          <a:spcPct val="0"/>
        </a:spcAft>
        <a:defRPr sz="4100" b="1">
          <a:solidFill>
            <a:schemeClr val="tx2"/>
          </a:solidFill>
          <a:latin typeface="Lucida Sans Unicode" panose="020B0602030504020204" pitchFamily="34" charset="0"/>
        </a:defRPr>
      </a:lvl4pPr>
      <a:lvl5pPr algn="l" rtl="0" fontAlgn="base">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p:titleStyle>
    <p:bodyStyle>
      <a:lvl1pPr marL="365125" indent="-255588" algn="l" rtl="0" fontAlgn="base">
        <a:spcBef>
          <a:spcPts val="400"/>
        </a:spcBef>
        <a:spcAft>
          <a:spcPct val="0"/>
        </a:spcAft>
        <a:buClr>
          <a:schemeClr val="accent1"/>
        </a:buClr>
        <a:buSzPct val="68000"/>
        <a:buFont typeface="Wingdings 3" panose="05040102010807070707"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anose="020B0604030504040204"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anose="05020102010507070707"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anose="05020102010507070707"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anose="05020102010507070707"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coastalwiki.org/w/images/7/75/Coastal_profile.jp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www.googlebooks.com/"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6A8F9-6283-C536-CF24-89088EAEBFD6}"/>
              </a:ext>
            </a:extLst>
          </p:cNvPr>
          <p:cNvSpPr>
            <a:spLocks noGrp="1"/>
          </p:cNvSpPr>
          <p:nvPr>
            <p:ph type="ctrTitle"/>
          </p:nvPr>
        </p:nvSpPr>
        <p:spPr>
          <a:xfrm>
            <a:off x="2590800" y="2362200"/>
            <a:ext cx="6019800" cy="838200"/>
          </a:xfrm>
        </p:spPr>
        <p:txBody>
          <a:bodyPr>
            <a:normAutofit fontScale="90000"/>
          </a:bodyPr>
          <a:lstStyle/>
          <a:p>
            <a:pPr fontAlgn="auto">
              <a:spcAft>
                <a:spcPts val="0"/>
              </a:spcAft>
              <a:defRPr/>
            </a:pPr>
            <a:r>
              <a:rPr lang="en-US" dirty="0"/>
              <a:t>COASTAL PROCESSES</a:t>
            </a:r>
            <a:endParaRPr lang="en-IN" dirty="0"/>
          </a:p>
        </p:txBody>
      </p:sp>
      <p:sp>
        <p:nvSpPr>
          <p:cNvPr id="3" name="Subtitle 2">
            <a:extLst>
              <a:ext uri="{FF2B5EF4-FFF2-40B4-BE49-F238E27FC236}">
                <a16:creationId xmlns:a16="http://schemas.microsoft.com/office/drawing/2014/main" id="{48155091-9994-8262-1F9B-6C916B15523B}"/>
              </a:ext>
            </a:extLst>
          </p:cNvPr>
          <p:cNvSpPr>
            <a:spLocks noGrp="1"/>
          </p:cNvSpPr>
          <p:nvPr>
            <p:ph type="subTitle" idx="1"/>
          </p:nvPr>
        </p:nvSpPr>
        <p:spPr>
          <a:xfrm>
            <a:off x="5410200" y="4114800"/>
            <a:ext cx="3048000" cy="1143000"/>
          </a:xfrm>
        </p:spPr>
        <p:txBody>
          <a:bodyPr>
            <a:normAutofit/>
          </a:bodyPr>
          <a:lstStyle/>
          <a:p>
            <a:pPr marR="0">
              <a:lnSpc>
                <a:spcPct val="80000"/>
              </a:lnSpc>
            </a:pPr>
            <a:r>
              <a:rPr lang="en-US" altLang="en-US" sz="2500"/>
              <a:t>By</a:t>
            </a:r>
          </a:p>
          <a:p>
            <a:pPr marR="0">
              <a:lnSpc>
                <a:spcPct val="80000"/>
              </a:lnSpc>
            </a:pPr>
            <a:r>
              <a:rPr lang="en-US" altLang="en-US" sz="2500"/>
              <a:t>Krishnaprasad V N</a:t>
            </a:r>
          </a:p>
          <a:p>
            <a:pPr marR="0">
              <a:lnSpc>
                <a:spcPct val="80000"/>
              </a:lnSpc>
            </a:pPr>
            <a:r>
              <a:rPr lang="en-US" altLang="en-US" sz="2500"/>
              <a:t>M090160CE</a:t>
            </a:r>
          </a:p>
          <a:p>
            <a:pPr marR="0">
              <a:lnSpc>
                <a:spcPct val="80000"/>
              </a:lnSpc>
            </a:pPr>
            <a:endParaRPr lang="en-IN" altLang="en-US" sz="25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Content Placeholder 3" descr="Image:Coastal profile.jpg">
            <a:hlinkClick r:id="rId2"/>
            <a:extLst>
              <a:ext uri="{FF2B5EF4-FFF2-40B4-BE49-F238E27FC236}">
                <a16:creationId xmlns:a16="http://schemas.microsoft.com/office/drawing/2014/main" id="{56F9B4CA-ADAC-B697-29CC-C12A895C8C8B}"/>
              </a:ext>
            </a:extLst>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a:xfrm>
            <a:off x="838200" y="838200"/>
            <a:ext cx="7924800" cy="5181600"/>
          </a:xfrm>
        </p:spPr>
      </p:pic>
      <p:sp>
        <p:nvSpPr>
          <p:cNvPr id="3" name="Title 2">
            <a:extLst>
              <a:ext uri="{FF2B5EF4-FFF2-40B4-BE49-F238E27FC236}">
                <a16:creationId xmlns:a16="http://schemas.microsoft.com/office/drawing/2014/main" id="{8009532A-6A2F-5DF9-EF54-C98799F2B83D}"/>
              </a:ext>
            </a:extLst>
          </p:cNvPr>
          <p:cNvSpPr>
            <a:spLocks noGrp="1"/>
          </p:cNvSpPr>
          <p:nvPr>
            <p:ph type="title"/>
          </p:nvPr>
        </p:nvSpPr>
        <p:spPr/>
        <p:txBody>
          <a:bodyPr/>
          <a:lstStyle/>
          <a:p>
            <a:pPr fontAlgn="auto">
              <a:spcAft>
                <a:spcPts val="0"/>
              </a:spcAft>
              <a:defRPr/>
            </a:pPr>
            <a:r>
              <a:rPr lang="en-US" sz="1800" dirty="0">
                <a:latin typeface="Calibri" pitchFamily="34" charset="0"/>
              </a:rPr>
              <a:t>Figure 1</a:t>
            </a:r>
            <a:endParaRPr lang="en-IN" sz="1800" dirty="0">
              <a:latin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a:extLst>
              <a:ext uri="{FF2B5EF4-FFF2-40B4-BE49-F238E27FC236}">
                <a16:creationId xmlns:a16="http://schemas.microsoft.com/office/drawing/2014/main" id="{8A8272EA-DA77-E1FC-B891-C1F843C8AE47}"/>
              </a:ext>
            </a:extLst>
          </p:cNvPr>
          <p:cNvSpPr>
            <a:spLocks noGrp="1"/>
          </p:cNvSpPr>
          <p:nvPr>
            <p:ph idx="1"/>
          </p:nvPr>
        </p:nvSpPr>
        <p:spPr>
          <a:xfrm>
            <a:off x="457200" y="1981200"/>
            <a:ext cx="8229600" cy="4025900"/>
          </a:xfrm>
        </p:spPr>
        <p:txBody>
          <a:bodyPr/>
          <a:lstStyle/>
          <a:p>
            <a:r>
              <a:rPr lang="en-IN" altLang="en-US" b="1"/>
              <a:t> </a:t>
            </a:r>
            <a:r>
              <a:rPr lang="en-IN" altLang="en-US"/>
              <a:t>Changes in water level</a:t>
            </a:r>
          </a:p>
          <a:p>
            <a:r>
              <a:rPr lang="en-IN" altLang="en-US"/>
              <a:t> Tides</a:t>
            </a:r>
          </a:p>
          <a:p>
            <a:r>
              <a:rPr lang="en-IN" altLang="en-US"/>
              <a:t>Waves</a:t>
            </a:r>
          </a:p>
          <a:p>
            <a:r>
              <a:rPr lang="en-IN" altLang="en-US"/>
              <a:t> Currents</a:t>
            </a:r>
          </a:p>
          <a:p>
            <a:r>
              <a:rPr lang="en-IN" altLang="en-US"/>
              <a:t>Stream outflow</a:t>
            </a:r>
          </a:p>
          <a:p>
            <a:endParaRPr lang="en-IN" altLang="en-US"/>
          </a:p>
          <a:p>
            <a:endParaRPr lang="en-IN" altLang="en-US"/>
          </a:p>
        </p:txBody>
      </p:sp>
      <p:sp>
        <p:nvSpPr>
          <p:cNvPr id="2" name="Title 1">
            <a:extLst>
              <a:ext uri="{FF2B5EF4-FFF2-40B4-BE49-F238E27FC236}">
                <a16:creationId xmlns:a16="http://schemas.microsoft.com/office/drawing/2014/main" id="{CB3FE08F-59B3-2145-559E-0E2BA03D4342}"/>
              </a:ext>
            </a:extLst>
          </p:cNvPr>
          <p:cNvSpPr>
            <a:spLocks noGrp="1"/>
          </p:cNvSpPr>
          <p:nvPr>
            <p:ph type="title"/>
          </p:nvPr>
        </p:nvSpPr>
        <p:spPr>
          <a:xfrm>
            <a:off x="457200" y="228600"/>
            <a:ext cx="8229600" cy="2133600"/>
          </a:xfrm>
        </p:spPr>
        <p:txBody>
          <a:bodyPr/>
          <a:lstStyle/>
          <a:p>
            <a:pPr fontAlgn="auto">
              <a:spcAft>
                <a:spcPts val="0"/>
              </a:spcAft>
              <a:defRPr/>
            </a:pPr>
            <a:r>
              <a:rPr lang="en-IN" sz="3600" dirty="0">
                <a:latin typeface="Calibri" pitchFamily="34" charset="0"/>
              </a:rPr>
              <a:t>Processes responsible for initiating sediment Transportation</a:t>
            </a:r>
            <a:br>
              <a:rPr lang="en-IN" dirty="0"/>
            </a:b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a:extLst>
              <a:ext uri="{FF2B5EF4-FFF2-40B4-BE49-F238E27FC236}">
                <a16:creationId xmlns:a16="http://schemas.microsoft.com/office/drawing/2014/main" id="{322AA690-722D-CB48-1E1B-0E904E584A1E}"/>
              </a:ext>
            </a:extLst>
          </p:cNvPr>
          <p:cNvSpPr>
            <a:spLocks noGrp="1"/>
          </p:cNvSpPr>
          <p:nvPr>
            <p:ph idx="1"/>
          </p:nvPr>
        </p:nvSpPr>
        <p:spPr/>
        <p:txBody>
          <a:bodyPr/>
          <a:lstStyle/>
          <a:p>
            <a:pPr algn="just"/>
            <a:r>
              <a:rPr lang="en-IN" altLang="en-US" sz="2400">
                <a:latin typeface="Calibri" panose="020F0502020204030204" pitchFamily="34" charset="0"/>
              </a:rPr>
              <a:t>The areas, most directly affected by the forces of the sea are the beaches, the gulfs, and the nearshore zone regions that experience the full impact of the sea’s energy.</a:t>
            </a:r>
          </a:p>
          <a:p>
            <a:pPr algn="just">
              <a:buFont typeface="Wingdings 3" panose="05040102010807070707" pitchFamily="18" charset="2"/>
              <a:buNone/>
            </a:pPr>
            <a:endParaRPr lang="en-IN" altLang="en-US" sz="2400">
              <a:latin typeface="Calibri" panose="020F0502020204030204" pitchFamily="34" charset="0"/>
            </a:endParaRPr>
          </a:p>
          <a:p>
            <a:pPr algn="just"/>
            <a:r>
              <a:rPr lang="en-IN" altLang="en-US" sz="2400">
                <a:latin typeface="Calibri" panose="020F0502020204030204" pitchFamily="34" charset="0"/>
              </a:rPr>
              <a:t>There are two general types of dynamic beach response to wave motion:</a:t>
            </a:r>
          </a:p>
          <a:p>
            <a:pPr algn="just">
              <a:buFont typeface="Wingdings 3" panose="05040102010807070707" pitchFamily="18" charset="2"/>
              <a:buNone/>
            </a:pPr>
            <a:r>
              <a:rPr lang="en-IN" altLang="en-US" sz="2400">
                <a:latin typeface="Calibri" panose="020F0502020204030204" pitchFamily="34" charset="0"/>
              </a:rPr>
              <a:t>			Response to normal condition</a:t>
            </a:r>
          </a:p>
          <a:p>
            <a:pPr algn="just">
              <a:buFont typeface="Wingdings 3" panose="05040102010807070707" pitchFamily="18" charset="2"/>
              <a:buNone/>
            </a:pPr>
            <a:r>
              <a:rPr lang="en-IN" altLang="en-US" sz="2400">
                <a:latin typeface="Calibri" panose="020F0502020204030204" pitchFamily="34" charset="0"/>
              </a:rPr>
              <a:t>			Response to storm condition</a:t>
            </a:r>
          </a:p>
        </p:txBody>
      </p:sp>
      <p:sp>
        <p:nvSpPr>
          <p:cNvPr id="2" name="Title 1">
            <a:extLst>
              <a:ext uri="{FF2B5EF4-FFF2-40B4-BE49-F238E27FC236}">
                <a16:creationId xmlns:a16="http://schemas.microsoft.com/office/drawing/2014/main" id="{18F3F97C-1EE4-6C58-C580-AB461677D165}"/>
              </a:ext>
            </a:extLst>
          </p:cNvPr>
          <p:cNvSpPr>
            <a:spLocks noGrp="1"/>
          </p:cNvSpPr>
          <p:nvPr>
            <p:ph type="title"/>
          </p:nvPr>
        </p:nvSpPr>
        <p:spPr>
          <a:xfrm>
            <a:off x="457200" y="704088"/>
            <a:ext cx="8229600" cy="1505712"/>
          </a:xfrm>
        </p:spPr>
        <p:txBody>
          <a:bodyPr/>
          <a:lstStyle/>
          <a:p>
            <a:pPr fontAlgn="auto">
              <a:spcAft>
                <a:spcPts val="0"/>
              </a:spcAft>
              <a:defRPr/>
            </a:pPr>
            <a:r>
              <a:rPr lang="en-IN" sz="3600" dirty="0">
                <a:latin typeface="Calibri" pitchFamily="34" charset="0"/>
              </a:rPr>
              <a:t>Coastal response</a:t>
            </a:r>
            <a:br>
              <a:rPr lang="en-IN" dirty="0"/>
            </a:br>
            <a:endParaRPr lang="en-IN" b="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a:extLst>
              <a:ext uri="{FF2B5EF4-FFF2-40B4-BE49-F238E27FC236}">
                <a16:creationId xmlns:a16="http://schemas.microsoft.com/office/drawing/2014/main" id="{4DDB1157-4C68-6E45-F6C8-E54C18E9AD38}"/>
              </a:ext>
            </a:extLst>
          </p:cNvPr>
          <p:cNvSpPr>
            <a:spLocks noGrp="1"/>
          </p:cNvSpPr>
          <p:nvPr>
            <p:ph idx="1"/>
          </p:nvPr>
        </p:nvSpPr>
        <p:spPr>
          <a:xfrm>
            <a:off x="457200" y="1371600"/>
            <a:ext cx="8229600" cy="4953000"/>
          </a:xfrm>
        </p:spPr>
        <p:txBody>
          <a:bodyPr/>
          <a:lstStyle/>
          <a:p>
            <a:pPr algn="just"/>
            <a:r>
              <a:rPr lang="en-IN" altLang="en-US" sz="2400">
                <a:latin typeface="Calibri" panose="020F0502020204030204" pitchFamily="34" charset="0"/>
              </a:rPr>
              <a:t> Normal condition prevail most of the time, and the wave energy is easily dissipated by the beach’s natural defence mechanisms.</a:t>
            </a:r>
          </a:p>
          <a:p>
            <a:pPr algn="just">
              <a:buFont typeface="Wingdings 3" panose="05040102010807070707" pitchFamily="18" charset="2"/>
              <a:buNone/>
            </a:pPr>
            <a:endParaRPr lang="en-IN" altLang="en-US" sz="2400">
              <a:latin typeface="Calibri" panose="020F0502020204030204" pitchFamily="34" charset="0"/>
            </a:endParaRPr>
          </a:p>
          <a:p>
            <a:pPr algn="just"/>
            <a:r>
              <a:rPr lang="en-IN" altLang="en-US" sz="2400">
                <a:latin typeface="Calibri" panose="020F0502020204030204" pitchFamily="34" charset="0"/>
              </a:rPr>
              <a:t>When storm conditions generates waves containing increased amounts of energy, the coast must respond with extraordinary measures, such as sacrificing large section of beach and dune.</a:t>
            </a:r>
          </a:p>
          <a:p>
            <a:pPr algn="just">
              <a:buFont typeface="Wingdings 3" panose="05040102010807070707" pitchFamily="18" charset="2"/>
              <a:buNone/>
            </a:pPr>
            <a:endParaRPr lang="en-IN" altLang="en-US" sz="2400">
              <a:latin typeface="Calibri" panose="020F0502020204030204" pitchFamily="34" charset="0"/>
            </a:endParaRPr>
          </a:p>
          <a:p>
            <a:pPr algn="just"/>
            <a:r>
              <a:rPr lang="en-IN" altLang="en-US" sz="2400">
                <a:latin typeface="Calibri" panose="020F0502020204030204" pitchFamily="34" charset="0"/>
              </a:rPr>
              <a:t>Alternate erosion and accretion may be seasonal on some beaches; the winter storm waves erode the beach, and the summer  waves rebuilds it.</a:t>
            </a:r>
          </a:p>
          <a:p>
            <a:endParaRPr lang="en-IN"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a:extLst>
              <a:ext uri="{FF2B5EF4-FFF2-40B4-BE49-F238E27FC236}">
                <a16:creationId xmlns:a16="http://schemas.microsoft.com/office/drawing/2014/main" id="{C86637A1-409B-A117-AE7A-D2FB5A9A1BEA}"/>
              </a:ext>
            </a:extLst>
          </p:cNvPr>
          <p:cNvSpPr>
            <a:spLocks noGrp="1"/>
          </p:cNvSpPr>
          <p:nvPr>
            <p:ph idx="1"/>
          </p:nvPr>
        </p:nvSpPr>
        <p:spPr>
          <a:xfrm>
            <a:off x="457200" y="1219200"/>
            <a:ext cx="8077200" cy="4876800"/>
          </a:xfrm>
        </p:spPr>
        <p:txBody>
          <a:bodyPr/>
          <a:lstStyle/>
          <a:p>
            <a:pPr algn="just"/>
            <a:r>
              <a:rPr lang="en-IN" altLang="en-US" sz="2600">
                <a:latin typeface="Calibri" panose="020F0502020204030204" pitchFamily="34" charset="0"/>
              </a:rPr>
              <a:t>Another   nearshore   dynamical  system   is     littoral transport  - the movement of sediments  in  the  nearshore zone  by   waves    and currents.</a:t>
            </a:r>
          </a:p>
          <a:p>
            <a:pPr algn="just">
              <a:buFont typeface="Wingdings 3" panose="05040102010807070707" pitchFamily="18" charset="2"/>
              <a:buNone/>
            </a:pPr>
            <a:endParaRPr lang="en-IN" altLang="en-US" sz="2600">
              <a:latin typeface="Calibri" panose="020F0502020204030204" pitchFamily="34" charset="0"/>
            </a:endParaRPr>
          </a:p>
          <a:p>
            <a:pPr algn="just"/>
            <a:r>
              <a:rPr lang="en-IN" altLang="en-US" sz="2600">
                <a:latin typeface="Calibri" panose="020F0502020204030204" pitchFamily="34" charset="0"/>
              </a:rPr>
              <a:t>Littoral  transport  is  divided  into  two  general classes:</a:t>
            </a:r>
          </a:p>
          <a:p>
            <a:pPr algn="just">
              <a:buFont typeface="Wingdings 3" panose="05040102010807070707" pitchFamily="18" charset="2"/>
              <a:buNone/>
            </a:pPr>
            <a:endParaRPr lang="en-IN" altLang="en-US" sz="2600">
              <a:latin typeface="Calibri" panose="020F0502020204030204" pitchFamily="34" charset="0"/>
            </a:endParaRPr>
          </a:p>
          <a:p>
            <a:pPr algn="just"/>
            <a:r>
              <a:rPr lang="en-IN" altLang="en-US" sz="2600" b="1">
                <a:latin typeface="Calibri" panose="020F0502020204030204" pitchFamily="34" charset="0"/>
              </a:rPr>
              <a:t>Longshore transport</a:t>
            </a:r>
            <a:r>
              <a:rPr lang="en-IN" altLang="en-US" sz="2600">
                <a:latin typeface="Calibri" panose="020F0502020204030204" pitchFamily="34" charset="0"/>
              </a:rPr>
              <a:t>:	Transport parallel to the shore.</a:t>
            </a:r>
          </a:p>
          <a:p>
            <a:pPr algn="just"/>
            <a:r>
              <a:rPr lang="en-IN" altLang="en-US" sz="2600" b="1">
                <a:latin typeface="Calibri" panose="020F0502020204030204" pitchFamily="34" charset="0"/>
              </a:rPr>
              <a:t>Onshore-offshore transport</a:t>
            </a:r>
            <a:r>
              <a:rPr lang="en-IN" altLang="en-US" sz="2600">
                <a:latin typeface="Calibri" panose="020F0502020204030204" pitchFamily="34" charset="0"/>
              </a:rPr>
              <a:t>:</a:t>
            </a:r>
          </a:p>
          <a:p>
            <a:pPr algn="just">
              <a:buFont typeface="Wingdings 3" panose="05040102010807070707" pitchFamily="18" charset="2"/>
              <a:buNone/>
            </a:pPr>
            <a:r>
              <a:rPr lang="en-IN" altLang="en-US" sz="2600">
                <a:latin typeface="Calibri" panose="020F0502020204030204" pitchFamily="34" charset="0"/>
              </a:rPr>
              <a:t>	Transport   perpendicular  to  the  shore.</a:t>
            </a:r>
          </a:p>
          <a:p>
            <a:pPr algn="just">
              <a:buFont typeface="Wingdings 3" panose="05040102010807070707" pitchFamily="18" charset="2"/>
              <a:buNone/>
            </a:pPr>
            <a:r>
              <a:rPr lang="en-IN" altLang="en-US" sz="2600">
                <a:latin typeface="Calibri" panose="020F0502020204030204" pitchFamily="34" charset="0"/>
              </a:rPr>
              <a:t> </a:t>
            </a:r>
          </a:p>
          <a:p>
            <a:endParaRPr lang="en-IN"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5D0DDE-A8F8-F0D3-58B4-ACB15F3D91A2}"/>
              </a:ext>
            </a:extLst>
          </p:cNvPr>
          <p:cNvSpPr>
            <a:spLocks noGrp="1"/>
          </p:cNvSpPr>
          <p:nvPr>
            <p:ph idx="1"/>
          </p:nvPr>
        </p:nvSpPr>
        <p:spPr>
          <a:xfrm>
            <a:off x="457200" y="990600"/>
            <a:ext cx="8229600" cy="5486400"/>
          </a:xfrm>
        </p:spPr>
        <p:txBody>
          <a:bodyPr>
            <a:normAutofit fontScale="40000" lnSpcReduction="20000"/>
          </a:bodyPr>
          <a:lstStyle/>
          <a:p>
            <a:pPr marL="365760" indent="-256032" algn="just" fontAlgn="auto">
              <a:lnSpc>
                <a:spcPct val="120000"/>
              </a:lnSpc>
              <a:spcAft>
                <a:spcPts val="0"/>
              </a:spcAft>
              <a:buFont typeface="Wingdings 3"/>
              <a:buNone/>
              <a:defRPr/>
            </a:pPr>
            <a:r>
              <a:rPr lang="en-US" sz="4400" dirty="0">
                <a:latin typeface="Calibri" pitchFamily="34" charset="0"/>
              </a:rPr>
              <a:t>   </a:t>
            </a:r>
          </a:p>
          <a:p>
            <a:pPr marL="365760" indent="-256032" algn="just" fontAlgn="auto">
              <a:lnSpc>
                <a:spcPct val="120000"/>
              </a:lnSpc>
              <a:spcAft>
                <a:spcPts val="0"/>
              </a:spcAft>
              <a:buFont typeface="Wingdings 3"/>
              <a:buNone/>
              <a:defRPr/>
            </a:pPr>
            <a:r>
              <a:rPr lang="en-US" sz="6000" dirty="0">
                <a:latin typeface="Calibri" pitchFamily="34" charset="0"/>
              </a:rPr>
              <a:t>Sediments are transported as,</a:t>
            </a:r>
            <a:endParaRPr lang="en-IN" sz="6000" dirty="0">
              <a:latin typeface="Calibri" pitchFamily="34" charset="0"/>
            </a:endParaRPr>
          </a:p>
          <a:p>
            <a:pPr marL="365760" indent="-256032" algn="just" fontAlgn="auto">
              <a:lnSpc>
                <a:spcPct val="120000"/>
              </a:lnSpc>
              <a:spcAft>
                <a:spcPts val="0"/>
              </a:spcAft>
              <a:buFont typeface="Wingdings 3"/>
              <a:buChar char=""/>
              <a:defRPr/>
            </a:pPr>
            <a:r>
              <a:rPr lang="en-IN" sz="6000" b="1" dirty="0">
                <a:latin typeface="Calibri" pitchFamily="34" charset="0"/>
              </a:rPr>
              <a:t>Bed load transport</a:t>
            </a:r>
          </a:p>
          <a:p>
            <a:pPr marL="365760" indent="-256032" algn="just" fontAlgn="auto">
              <a:lnSpc>
                <a:spcPct val="120000"/>
              </a:lnSpc>
              <a:spcAft>
                <a:spcPts val="0"/>
              </a:spcAft>
              <a:buFont typeface="Wingdings 3"/>
              <a:buNone/>
              <a:defRPr/>
            </a:pPr>
            <a:r>
              <a:rPr lang="en-IN" sz="6000" dirty="0">
                <a:latin typeface="Calibri" pitchFamily="34" charset="0"/>
              </a:rPr>
              <a:t>   The bed load is the part of the total load that is more or less in contact with the bed during the transport. It primarily includes grains that roll, slide or bounce     along the bed.</a:t>
            </a:r>
          </a:p>
          <a:p>
            <a:pPr marL="365760" indent="-256032" algn="just" fontAlgn="auto">
              <a:lnSpc>
                <a:spcPct val="120000"/>
              </a:lnSpc>
              <a:spcAft>
                <a:spcPts val="0"/>
              </a:spcAft>
              <a:buFont typeface="Wingdings 3"/>
              <a:buNone/>
              <a:defRPr/>
            </a:pPr>
            <a:endParaRPr lang="en-IN" sz="6000" dirty="0">
              <a:latin typeface="Calibri" pitchFamily="34" charset="0"/>
            </a:endParaRPr>
          </a:p>
          <a:p>
            <a:pPr marL="365760" indent="-256032" algn="just" fontAlgn="auto">
              <a:lnSpc>
                <a:spcPct val="120000"/>
              </a:lnSpc>
              <a:spcAft>
                <a:spcPts val="0"/>
              </a:spcAft>
              <a:buFont typeface="Wingdings 3"/>
              <a:buChar char=""/>
              <a:defRPr/>
            </a:pPr>
            <a:r>
              <a:rPr lang="en-IN" sz="6000" dirty="0">
                <a:latin typeface="Calibri" pitchFamily="34" charset="0"/>
              </a:rPr>
              <a:t>experiment and theory suggest that the rate of bedload transport (qb) is  proportional to the cube of the shear velocity, </a:t>
            </a:r>
          </a:p>
          <a:p>
            <a:pPr marL="365760" indent="-256032" algn="just" fontAlgn="auto">
              <a:lnSpc>
                <a:spcPct val="120000"/>
              </a:lnSpc>
              <a:spcAft>
                <a:spcPts val="0"/>
              </a:spcAft>
              <a:buFont typeface="Wingdings 3"/>
              <a:buChar char=""/>
              <a:defRPr/>
            </a:pPr>
            <a:r>
              <a:rPr lang="en-IN" sz="6000" dirty="0">
                <a:latin typeface="Calibri" pitchFamily="34" charset="0"/>
              </a:rPr>
              <a:t>i.e. qb ∝ u </a:t>
            </a:r>
            <a:r>
              <a:rPr lang="en-IN" sz="6000" baseline="30000" dirty="0">
                <a:latin typeface="Calibri" pitchFamily="34" charset="0"/>
              </a:rPr>
              <a:t>*3   ……………………………………………….A</a:t>
            </a:r>
            <a:endParaRPr lang="en-IN" sz="6000" dirty="0">
              <a:latin typeface="Calibri" pitchFamily="34" charset="0"/>
            </a:endParaRPr>
          </a:p>
          <a:p>
            <a:pPr marL="365760" indent="-256032" algn="just" fontAlgn="auto">
              <a:lnSpc>
                <a:spcPct val="160000"/>
              </a:lnSpc>
              <a:spcAft>
                <a:spcPts val="0"/>
              </a:spcAft>
              <a:buFont typeface="Wingdings 3"/>
              <a:buNone/>
              <a:defRPr/>
            </a:pPr>
            <a:endParaRPr lang="en-IN" sz="4400" dirty="0">
              <a:latin typeface="Calibri" pitchFamily="34" charset="0"/>
            </a:endParaRPr>
          </a:p>
          <a:p>
            <a:pPr marL="365760" indent="-256032" algn="just" fontAlgn="auto">
              <a:lnSpc>
                <a:spcPct val="160000"/>
              </a:lnSpc>
              <a:spcAft>
                <a:spcPts val="0"/>
              </a:spcAft>
              <a:buFont typeface="Wingdings 3"/>
              <a:buNone/>
              <a:defRPr/>
            </a:pPr>
            <a:r>
              <a:rPr lang="en-IN" sz="4400" b="1" dirty="0">
                <a:latin typeface="Calibri" pitchFamily="34" charset="0"/>
              </a:rPr>
              <a:t> </a:t>
            </a:r>
            <a:endParaRPr lang="en-IN" sz="4400" dirty="0">
              <a:latin typeface="Calibri" pitchFamily="34" charset="0"/>
            </a:endParaRPr>
          </a:p>
          <a:p>
            <a:pPr marL="365760" indent="-256032" fontAlgn="auto">
              <a:spcAft>
                <a:spcPts val="0"/>
              </a:spcAft>
              <a:buFont typeface="Wingdings 3"/>
              <a:buNone/>
              <a:defRPr/>
            </a:pPr>
            <a:endParaRPr lang="en-IN" dirty="0"/>
          </a:p>
        </p:txBody>
      </p:sp>
      <p:sp>
        <p:nvSpPr>
          <p:cNvPr id="2" name="Title 1">
            <a:extLst>
              <a:ext uri="{FF2B5EF4-FFF2-40B4-BE49-F238E27FC236}">
                <a16:creationId xmlns:a16="http://schemas.microsoft.com/office/drawing/2014/main" id="{0F83A722-3E80-76F4-CDA2-DBD45C24B35A}"/>
              </a:ext>
            </a:extLst>
          </p:cNvPr>
          <p:cNvSpPr>
            <a:spLocks noGrp="1"/>
          </p:cNvSpPr>
          <p:nvPr>
            <p:ph type="title"/>
          </p:nvPr>
        </p:nvSpPr>
        <p:spPr>
          <a:xfrm>
            <a:off x="457200" y="304800"/>
            <a:ext cx="8229600" cy="838200"/>
          </a:xfrm>
        </p:spPr>
        <p:txBody>
          <a:bodyPr/>
          <a:lstStyle/>
          <a:p>
            <a:pPr fontAlgn="auto">
              <a:spcAft>
                <a:spcPts val="0"/>
              </a:spcAft>
              <a:defRPr/>
            </a:pPr>
            <a:r>
              <a:rPr lang="en-IN" sz="3600" dirty="0">
                <a:latin typeface="Calibri" pitchFamily="34" charset="0"/>
              </a:rPr>
              <a:t>Modes of Sediment transport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0A5FE42-B442-ADE0-CAF6-86929357DBB5}"/>
              </a:ext>
            </a:extLst>
          </p:cNvPr>
          <p:cNvSpPr>
            <a:spLocks noGrp="1"/>
          </p:cNvSpPr>
          <p:nvPr>
            <p:ph idx="1"/>
          </p:nvPr>
        </p:nvSpPr>
        <p:spPr>
          <a:xfrm>
            <a:off x="457200" y="533400"/>
            <a:ext cx="8229600" cy="5473700"/>
          </a:xfrm>
        </p:spPr>
        <p:txBody>
          <a:bodyPr>
            <a:normAutofit lnSpcReduction="10000"/>
          </a:bodyPr>
          <a:lstStyle/>
          <a:p>
            <a:pPr marL="365760" indent="-256032" algn="just" fontAlgn="auto">
              <a:lnSpc>
                <a:spcPct val="160000"/>
              </a:lnSpc>
              <a:spcAft>
                <a:spcPts val="0"/>
              </a:spcAft>
              <a:buFont typeface="Wingdings 3"/>
              <a:buChar char=""/>
              <a:defRPr/>
            </a:pPr>
            <a:r>
              <a:rPr lang="en-IN" sz="2400" b="1" dirty="0">
                <a:latin typeface="Calibri" pitchFamily="34" charset="0"/>
              </a:rPr>
              <a:t>Suspended load transport.</a:t>
            </a:r>
          </a:p>
          <a:p>
            <a:pPr marL="365760" indent="-256032" algn="just" fontAlgn="auto">
              <a:lnSpc>
                <a:spcPct val="160000"/>
              </a:lnSpc>
              <a:spcAft>
                <a:spcPts val="0"/>
              </a:spcAft>
              <a:buFont typeface="Wingdings 3"/>
              <a:buNone/>
              <a:defRPr/>
            </a:pPr>
            <a:r>
              <a:rPr lang="en-IN" sz="2400" dirty="0">
                <a:latin typeface="Calibri" pitchFamily="34" charset="0"/>
              </a:rPr>
              <a:t>    It is the part of the total load that is moving in suspension without continuous contact with the bed. </a:t>
            </a:r>
          </a:p>
          <a:p>
            <a:pPr marL="365760" indent="-256032" algn="just" fontAlgn="auto">
              <a:lnSpc>
                <a:spcPct val="150000"/>
              </a:lnSpc>
              <a:spcAft>
                <a:spcPts val="0"/>
              </a:spcAft>
              <a:buFont typeface="Wingdings 3"/>
              <a:buChar char=""/>
              <a:defRPr/>
            </a:pPr>
            <a:endParaRPr lang="en-IN" sz="2400" dirty="0">
              <a:latin typeface="Calibri" pitchFamily="34" charset="0"/>
            </a:endParaRPr>
          </a:p>
          <a:p>
            <a:pPr marL="365760" indent="-256032" algn="just" fontAlgn="auto">
              <a:lnSpc>
                <a:spcPct val="150000"/>
              </a:lnSpc>
              <a:spcAft>
                <a:spcPts val="0"/>
              </a:spcAft>
              <a:buFont typeface="Wingdings 3"/>
              <a:buChar char=""/>
              <a:defRPr/>
            </a:pPr>
            <a:r>
              <a:rPr lang="en-IN" sz="2400" dirty="0">
                <a:latin typeface="Calibri" pitchFamily="34" charset="0"/>
              </a:rPr>
              <a:t>The determination of the rate of suspended load transport is straightforward by comparison with measurement of the rate of bedload transport</a:t>
            </a:r>
            <a:r>
              <a:rPr lang="en-IN" sz="2800" dirty="0"/>
              <a:t>. </a:t>
            </a:r>
          </a:p>
          <a:p>
            <a:pPr marL="365760" indent="-256032" algn="just" fontAlgn="auto">
              <a:lnSpc>
                <a:spcPct val="150000"/>
              </a:lnSpc>
              <a:spcAft>
                <a:spcPts val="0"/>
              </a:spcAft>
              <a:buFont typeface="Wingdings 3"/>
              <a:buChar char=""/>
              <a:defRPr/>
            </a:pPr>
            <a:r>
              <a:rPr lang="en-IN" sz="2800" b="1" dirty="0">
                <a:latin typeface="Calibri" pitchFamily="34" charset="0"/>
              </a:rPr>
              <a:t>Wash load transport</a:t>
            </a:r>
          </a:p>
          <a:p>
            <a:pPr marL="365760" indent="-256032" algn="just" fontAlgn="auto">
              <a:lnSpc>
                <a:spcPct val="150000"/>
              </a:lnSpc>
              <a:spcAft>
                <a:spcPts val="0"/>
              </a:spcAft>
              <a:buFont typeface="Wingdings 3"/>
              <a:buChar char=""/>
              <a:defRPr/>
            </a:pPr>
            <a:r>
              <a:rPr lang="en-IN" sz="2800" dirty="0">
                <a:latin typeface="Calibri" pitchFamily="34" charset="0"/>
              </a:rPr>
              <a:t>It consists of very fine particles transported in water.</a:t>
            </a:r>
          </a:p>
          <a:p>
            <a:pPr marL="365760" indent="-256032" fontAlgn="auto">
              <a:spcAft>
                <a:spcPts val="0"/>
              </a:spcAft>
              <a:buFont typeface="Wingdings 3"/>
              <a:buChar char=""/>
              <a:defRPr/>
            </a:pPr>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Content Placeholder 3" descr="C:\D\lonshore drift\seminar\Sediment transport - Wikipedia, the free encyclopedia_files\Stream_Load.gif">
            <a:extLst>
              <a:ext uri="{FF2B5EF4-FFF2-40B4-BE49-F238E27FC236}">
                <a16:creationId xmlns:a16="http://schemas.microsoft.com/office/drawing/2014/main" id="{4D10076A-393E-F7ED-FE9C-A8A7E6BF21B1}"/>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a:xfrm>
            <a:off x="1304925" y="1295400"/>
            <a:ext cx="7000875" cy="4648200"/>
          </a:xfrm>
        </p:spPr>
      </p:pic>
      <p:sp>
        <p:nvSpPr>
          <p:cNvPr id="3" name="Title 2">
            <a:extLst>
              <a:ext uri="{FF2B5EF4-FFF2-40B4-BE49-F238E27FC236}">
                <a16:creationId xmlns:a16="http://schemas.microsoft.com/office/drawing/2014/main" id="{28525B58-2AE4-8BC7-322E-4594F8606B7C}"/>
              </a:ext>
            </a:extLst>
          </p:cNvPr>
          <p:cNvSpPr>
            <a:spLocks noGrp="1"/>
          </p:cNvSpPr>
          <p:nvPr>
            <p:ph type="title"/>
          </p:nvPr>
        </p:nvSpPr>
        <p:spPr/>
        <p:txBody>
          <a:bodyPr/>
          <a:lstStyle/>
          <a:p>
            <a:pPr fontAlgn="auto">
              <a:spcAft>
                <a:spcPts val="0"/>
              </a:spcAft>
              <a:defRPr/>
            </a:pPr>
            <a:r>
              <a:rPr lang="en-US" sz="2400" dirty="0">
                <a:latin typeface="Calibri" pitchFamily="34" charset="0"/>
              </a:rPr>
              <a:t>Figure 2</a:t>
            </a:r>
            <a:endParaRPr lang="en-IN" sz="2400" dirty="0">
              <a:latin typeface="Calibri"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64E62D-010E-79D4-6506-B4401748D06F}"/>
              </a:ext>
            </a:extLst>
          </p:cNvPr>
          <p:cNvSpPr>
            <a:spLocks noGrp="1"/>
          </p:cNvSpPr>
          <p:nvPr>
            <p:ph idx="1"/>
          </p:nvPr>
        </p:nvSpPr>
        <p:spPr>
          <a:xfrm>
            <a:off x="457200" y="1066800"/>
            <a:ext cx="8229600" cy="5410200"/>
          </a:xfrm>
        </p:spPr>
        <p:txBody>
          <a:bodyPr>
            <a:normAutofit lnSpcReduction="10000"/>
          </a:bodyPr>
          <a:lstStyle/>
          <a:p>
            <a:pPr marL="365760" indent="-256032" algn="just" fontAlgn="auto">
              <a:spcAft>
                <a:spcPts val="0"/>
              </a:spcAft>
              <a:buFont typeface="Wingdings 3"/>
              <a:buChar char=""/>
              <a:defRPr/>
            </a:pPr>
            <a:r>
              <a:rPr lang="en-IN" sz="2400" dirty="0">
                <a:latin typeface="Calibri" pitchFamily="34" charset="0"/>
              </a:rPr>
              <a:t>It is the movement of sediments most often sand, along a coast parallel to its shoreline -  a zig-zag movement of sediment along the beach .</a:t>
            </a:r>
          </a:p>
          <a:p>
            <a:pPr marL="365760" indent="-256032" algn="just" fontAlgn="auto">
              <a:spcAft>
                <a:spcPts val="0"/>
              </a:spcAft>
              <a:buFont typeface="Wingdings 3"/>
              <a:buNone/>
              <a:defRPr/>
            </a:pPr>
            <a:endParaRPr lang="en-IN" sz="2400" dirty="0">
              <a:latin typeface="Calibri" pitchFamily="34" charset="0"/>
            </a:endParaRPr>
          </a:p>
          <a:p>
            <a:pPr marL="365760" indent="-256032" algn="just" fontAlgn="auto">
              <a:spcAft>
                <a:spcPts val="0"/>
              </a:spcAft>
              <a:buFont typeface="Wingdings 3"/>
              <a:buChar char=""/>
              <a:defRPr/>
            </a:pPr>
            <a:r>
              <a:rPr lang="en-IN" sz="2400" dirty="0">
                <a:latin typeface="Calibri" pitchFamily="34" charset="0"/>
              </a:rPr>
              <a:t>The largest beach sediment is found where the process begins, updrift, and the smallest, most easily moved, downdrift.</a:t>
            </a:r>
          </a:p>
          <a:p>
            <a:pPr marL="365760" indent="-256032" algn="just" fontAlgn="auto">
              <a:spcAft>
                <a:spcPts val="0"/>
              </a:spcAft>
              <a:buFont typeface="Wingdings 3"/>
              <a:buChar char=""/>
              <a:defRPr/>
            </a:pPr>
            <a:r>
              <a:rPr lang="en-IN" sz="2400" dirty="0">
                <a:latin typeface="Calibri" pitchFamily="34" charset="0"/>
              </a:rPr>
              <a:t>Where waves are strong, the coast will be eroded and sediment carried away and where they are weak sediment will be deposited.</a:t>
            </a:r>
          </a:p>
          <a:p>
            <a:pPr marL="365760" indent="-256032" algn="just" fontAlgn="auto">
              <a:spcAft>
                <a:spcPts val="0"/>
              </a:spcAft>
              <a:buFont typeface="Wingdings 3"/>
              <a:buNone/>
              <a:defRPr/>
            </a:pPr>
            <a:endParaRPr lang="en-IN" sz="2400" dirty="0">
              <a:latin typeface="Calibri" pitchFamily="34" charset="0"/>
            </a:endParaRPr>
          </a:p>
          <a:p>
            <a:pPr marL="365760" indent="-256032" algn="just" fontAlgn="auto">
              <a:spcAft>
                <a:spcPts val="0"/>
              </a:spcAft>
              <a:buFont typeface="Wingdings 3"/>
              <a:buChar char=""/>
              <a:defRPr/>
            </a:pPr>
            <a:r>
              <a:rPr lang="en-IN" sz="2400" dirty="0">
                <a:latin typeface="Calibri" pitchFamily="34" charset="0"/>
              </a:rPr>
              <a:t>Longshore drift can have undesirable effects for humans, such as beach erosion. To prevent this, sea defences such as groynes or  gabions may be employed. </a:t>
            </a:r>
          </a:p>
          <a:p>
            <a:pPr marL="365760" indent="-256032" fontAlgn="auto">
              <a:spcAft>
                <a:spcPts val="0"/>
              </a:spcAft>
              <a:buFont typeface="Wingdings 3"/>
              <a:buNone/>
              <a:defRPr/>
            </a:pPr>
            <a:endParaRPr lang="en-IN" dirty="0"/>
          </a:p>
          <a:p>
            <a:pPr marL="365760" indent="-256032" fontAlgn="auto">
              <a:spcAft>
                <a:spcPts val="0"/>
              </a:spcAft>
              <a:buFont typeface="Wingdings 3"/>
              <a:buChar char=""/>
              <a:defRPr/>
            </a:pPr>
            <a:endParaRPr lang="en-IN" dirty="0"/>
          </a:p>
        </p:txBody>
      </p:sp>
      <p:sp>
        <p:nvSpPr>
          <p:cNvPr id="2" name="Title 1">
            <a:extLst>
              <a:ext uri="{FF2B5EF4-FFF2-40B4-BE49-F238E27FC236}">
                <a16:creationId xmlns:a16="http://schemas.microsoft.com/office/drawing/2014/main" id="{E75AE4F2-E626-DB3F-6243-DDE9DE0E8517}"/>
              </a:ext>
            </a:extLst>
          </p:cNvPr>
          <p:cNvSpPr>
            <a:spLocks noGrp="1"/>
          </p:cNvSpPr>
          <p:nvPr>
            <p:ph type="title"/>
          </p:nvPr>
        </p:nvSpPr>
        <p:spPr>
          <a:xfrm>
            <a:off x="381000" y="533400"/>
            <a:ext cx="8229600" cy="914400"/>
          </a:xfrm>
        </p:spPr>
        <p:txBody>
          <a:bodyPr>
            <a:normAutofit fontScale="90000"/>
          </a:bodyPr>
          <a:lstStyle/>
          <a:p>
            <a:pPr fontAlgn="auto">
              <a:spcAft>
                <a:spcPts val="0"/>
              </a:spcAft>
              <a:defRPr/>
            </a:pPr>
            <a:r>
              <a:rPr lang="en-IN" sz="3600" dirty="0">
                <a:latin typeface="Calibri" pitchFamily="34" charset="0"/>
              </a:rPr>
              <a:t>Longshore drift</a:t>
            </a:r>
            <a:br>
              <a:rPr lang="en-IN" dirty="0"/>
            </a:br>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4">
            <a:extLst>
              <a:ext uri="{FF2B5EF4-FFF2-40B4-BE49-F238E27FC236}">
                <a16:creationId xmlns:a16="http://schemas.microsoft.com/office/drawing/2014/main" id="{DCC7F589-C613-C642-8CA3-AEBF9FAF6472}"/>
              </a:ext>
            </a:extLst>
          </p:cNvPr>
          <p:cNvSpPr>
            <a:spLocks noGrp="1"/>
          </p:cNvSpPr>
          <p:nvPr>
            <p:ph idx="1"/>
          </p:nvPr>
        </p:nvSpPr>
        <p:spPr>
          <a:xfrm>
            <a:off x="457200" y="609600"/>
            <a:ext cx="8229600" cy="5397500"/>
          </a:xfrm>
        </p:spPr>
        <p:txBody>
          <a:bodyPr/>
          <a:lstStyle/>
          <a:p>
            <a:pPr algn="just">
              <a:lnSpc>
                <a:spcPct val="150000"/>
              </a:lnSpc>
            </a:pPr>
            <a:r>
              <a:rPr lang="en-IN" altLang="en-US" sz="2400">
                <a:latin typeface="Calibri" panose="020F0502020204030204" pitchFamily="34" charset="0"/>
              </a:rPr>
              <a:t>Where beaches have become severely eroded by longshore drift and little material is replaced by natural processes, then the material may be artificially replaced by beach nourishment.</a:t>
            </a:r>
          </a:p>
          <a:p>
            <a:pPr algn="just">
              <a:lnSpc>
                <a:spcPct val="150000"/>
              </a:lnSpc>
            </a:pPr>
            <a:r>
              <a:rPr lang="en-IN" altLang="en-US" sz="2400" u="sng">
                <a:latin typeface="Calibri" panose="020F0502020204030204" pitchFamily="34" charset="0"/>
              </a:rPr>
              <a:t>Net rate</a:t>
            </a:r>
            <a:r>
              <a:rPr lang="en-IN" altLang="en-US" sz="2400">
                <a:latin typeface="Calibri" panose="020F0502020204030204" pitchFamily="34" charset="0"/>
              </a:rPr>
              <a:t>:</a:t>
            </a:r>
          </a:p>
          <a:p>
            <a:pPr algn="just">
              <a:lnSpc>
                <a:spcPct val="150000"/>
              </a:lnSpc>
            </a:pPr>
            <a:r>
              <a:rPr lang="en-IN" altLang="en-US" sz="2400" u="sng">
                <a:latin typeface="Calibri" panose="020F0502020204030204" pitchFamily="34" charset="0"/>
              </a:rPr>
              <a:t>Gross rate</a:t>
            </a:r>
            <a:r>
              <a:rPr lang="en-IN" altLang="en-US" sz="2400">
                <a:latin typeface="Calibri" panose="020F0502020204030204" pitchFamily="34" charset="0"/>
              </a:rPr>
              <a:t>:</a:t>
            </a:r>
          </a:p>
          <a:p>
            <a:pPr algn="just">
              <a:lnSpc>
                <a:spcPct val="150000"/>
              </a:lnSpc>
            </a:pPr>
            <a:endParaRPr lang="en-IN" altLang="en-US" sz="2400">
              <a:latin typeface="Calibri" panose="020F0502020204030204" pitchFamily="34" charset="0"/>
            </a:endParaRPr>
          </a:p>
          <a:p>
            <a:pPr>
              <a:buFont typeface="Wingdings 3" panose="05040102010807070707" pitchFamily="18" charset="2"/>
              <a:buNone/>
            </a:pPr>
            <a:endParaRPr lang="en-I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a:extLst>
              <a:ext uri="{FF2B5EF4-FFF2-40B4-BE49-F238E27FC236}">
                <a16:creationId xmlns:a16="http://schemas.microsoft.com/office/drawing/2014/main" id="{584330E9-FC30-CB97-BFAE-646796BF7CF9}"/>
              </a:ext>
            </a:extLst>
          </p:cNvPr>
          <p:cNvSpPr>
            <a:spLocks noGrp="1"/>
          </p:cNvSpPr>
          <p:nvPr>
            <p:ph idx="1"/>
          </p:nvPr>
        </p:nvSpPr>
        <p:spPr>
          <a:xfrm>
            <a:off x="685800" y="1219200"/>
            <a:ext cx="8229600" cy="5029200"/>
          </a:xfrm>
        </p:spPr>
        <p:txBody>
          <a:bodyPr/>
          <a:lstStyle/>
          <a:p>
            <a:pPr algn="just"/>
            <a:r>
              <a:rPr lang="en-IN" altLang="en-US" sz="2400">
                <a:latin typeface="Calibri" panose="020F0502020204030204" pitchFamily="34" charset="0"/>
              </a:rPr>
              <a:t>Coastal processes are the set of mechanisms that operate along a coastline, bringing about various combinations of erosion and deposition.</a:t>
            </a:r>
          </a:p>
          <a:p>
            <a:pPr algn="just">
              <a:lnSpc>
                <a:spcPct val="150000"/>
              </a:lnSpc>
            </a:pPr>
            <a:r>
              <a:rPr lang="en-IN" altLang="en-US" sz="2400">
                <a:latin typeface="Calibri" panose="020F0502020204030204" pitchFamily="34" charset="0"/>
              </a:rPr>
              <a:t>The land water interface along the coastline is always in a highly dynamic state and nature works towards maintaining an equilibrium condition.</a:t>
            </a:r>
          </a:p>
          <a:p>
            <a:pPr algn="just">
              <a:lnSpc>
                <a:spcPct val="150000"/>
              </a:lnSpc>
            </a:pPr>
            <a:r>
              <a:rPr lang="en-IN" altLang="en-US" sz="2400">
                <a:latin typeface="Calibri" panose="020F0502020204030204" pitchFamily="34" charset="0"/>
              </a:rPr>
              <a:t>The energy due to tide, waves, wind and currents is constantly working in the coastal zone. Dissipation of energy (due to tide, wind, waves and current) is often provided by the beaches, mudflats, marshes and mangroves. </a:t>
            </a:r>
          </a:p>
        </p:txBody>
      </p:sp>
      <p:sp>
        <p:nvSpPr>
          <p:cNvPr id="2" name="Title 1">
            <a:extLst>
              <a:ext uri="{FF2B5EF4-FFF2-40B4-BE49-F238E27FC236}">
                <a16:creationId xmlns:a16="http://schemas.microsoft.com/office/drawing/2014/main" id="{7C4680AC-6F9D-7C45-2ABF-45ED2C8282F2}"/>
              </a:ext>
            </a:extLst>
          </p:cNvPr>
          <p:cNvSpPr>
            <a:spLocks noGrp="1"/>
          </p:cNvSpPr>
          <p:nvPr>
            <p:ph type="title"/>
          </p:nvPr>
        </p:nvSpPr>
        <p:spPr>
          <a:xfrm>
            <a:off x="457200" y="274638"/>
            <a:ext cx="7467600" cy="1020762"/>
          </a:xfrm>
        </p:spPr>
        <p:txBody>
          <a:bodyPr/>
          <a:lstStyle/>
          <a:p>
            <a:pPr algn="ctr" fontAlgn="auto">
              <a:spcAft>
                <a:spcPts val="0"/>
              </a:spcAft>
              <a:defRPr/>
            </a:pPr>
            <a:r>
              <a:rPr lang="en-US" dirty="0"/>
              <a:t>Introduction</a:t>
            </a:r>
            <a:endParaRPr lang="en-I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a:extLst>
              <a:ext uri="{FF2B5EF4-FFF2-40B4-BE49-F238E27FC236}">
                <a16:creationId xmlns:a16="http://schemas.microsoft.com/office/drawing/2014/main" id="{88650A49-29D9-20AD-5A3B-7E54CE6E8746}"/>
              </a:ext>
            </a:extLst>
          </p:cNvPr>
          <p:cNvSpPr>
            <a:spLocks noGrp="1"/>
          </p:cNvSpPr>
          <p:nvPr>
            <p:ph idx="1"/>
          </p:nvPr>
        </p:nvSpPr>
        <p:spPr/>
        <p:txBody>
          <a:bodyPr/>
          <a:lstStyle/>
          <a:p>
            <a:pPr>
              <a:buFont typeface="Wingdings 3" panose="05040102010807070707" pitchFamily="18" charset="2"/>
              <a:buNone/>
            </a:pPr>
            <a:r>
              <a:rPr lang="en-IN" altLang="en-US"/>
              <a:t>	</a:t>
            </a:r>
            <a:r>
              <a:rPr lang="en-IN" altLang="en-US" sz="2400" b="1">
                <a:latin typeface="Calibri" panose="020F0502020204030204" pitchFamily="34" charset="0"/>
              </a:rPr>
              <a:t>Model theories for the calculation of  longshore drift are</a:t>
            </a:r>
          </a:p>
          <a:p>
            <a:pPr>
              <a:buFont typeface="Wingdings 3" panose="05040102010807070707" pitchFamily="18" charset="2"/>
              <a:buNone/>
            </a:pPr>
            <a:endParaRPr lang="en-IN" altLang="en-US" sz="2400">
              <a:latin typeface="Calibri" panose="020F0502020204030204" pitchFamily="34" charset="0"/>
            </a:endParaRPr>
          </a:p>
          <a:p>
            <a:r>
              <a:rPr lang="en-IN" altLang="en-US" sz="2400">
                <a:latin typeface="Calibri" panose="020F0502020204030204" pitchFamily="34" charset="0"/>
              </a:rPr>
              <a:t>Energy flux model</a:t>
            </a:r>
          </a:p>
          <a:p>
            <a:pPr>
              <a:buFont typeface="Wingdings 3" panose="05040102010807070707" pitchFamily="18" charset="2"/>
              <a:buNone/>
            </a:pPr>
            <a:endParaRPr lang="en-IN" altLang="en-US" sz="2400">
              <a:latin typeface="Calibri" panose="020F0502020204030204" pitchFamily="34" charset="0"/>
            </a:endParaRPr>
          </a:p>
          <a:p>
            <a:r>
              <a:rPr lang="en-IN" altLang="en-US" sz="2400">
                <a:latin typeface="Calibri" panose="020F0502020204030204" pitchFamily="34" charset="0"/>
              </a:rPr>
              <a:t>Energetic model</a:t>
            </a:r>
          </a:p>
          <a:p>
            <a:pPr>
              <a:buFont typeface="Wingdings 3" panose="05040102010807070707" pitchFamily="18" charset="2"/>
              <a:buNone/>
            </a:pPr>
            <a:endParaRPr lang="en-IN" altLang="en-US" sz="2400">
              <a:latin typeface="Calibri" panose="020F0502020204030204" pitchFamily="34" charset="0"/>
            </a:endParaRPr>
          </a:p>
          <a:p>
            <a:r>
              <a:rPr lang="en-IN" altLang="en-US" sz="2400">
                <a:latin typeface="Calibri" panose="020F0502020204030204" pitchFamily="34" charset="0"/>
              </a:rPr>
              <a:t>Suspended transport model</a:t>
            </a:r>
          </a:p>
          <a:p>
            <a:endParaRPr lang="en-IN"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a:extLst>
              <a:ext uri="{FF2B5EF4-FFF2-40B4-BE49-F238E27FC236}">
                <a16:creationId xmlns:a16="http://schemas.microsoft.com/office/drawing/2014/main" id="{B199F9CE-B64E-13E9-8544-9F52B48A0783}"/>
              </a:ext>
            </a:extLst>
          </p:cNvPr>
          <p:cNvSpPr>
            <a:spLocks noGrp="1"/>
          </p:cNvSpPr>
          <p:nvPr>
            <p:ph idx="1"/>
          </p:nvPr>
        </p:nvSpPr>
        <p:spPr>
          <a:xfrm>
            <a:off x="457200" y="1600200"/>
            <a:ext cx="8229600" cy="4724400"/>
          </a:xfrm>
        </p:spPr>
        <p:txBody>
          <a:bodyPr/>
          <a:lstStyle/>
          <a:p>
            <a:pPr algn="just"/>
            <a:r>
              <a:rPr lang="en-IN" altLang="en-US" sz="2400">
                <a:latin typeface="Calibri" panose="020F0502020204030204" pitchFamily="34" charset="0"/>
              </a:rPr>
              <a:t>It is the simplest model used for the calculation of total amount of material moved along the shoreline. </a:t>
            </a:r>
          </a:p>
          <a:p>
            <a:pPr algn="just"/>
            <a:r>
              <a:rPr lang="en-IN" altLang="en-US" sz="2400">
                <a:latin typeface="Calibri" panose="020F0502020204030204" pitchFamily="34" charset="0"/>
              </a:rPr>
              <a:t>It is based on the amount of energy available in the waves arriving at the shoreline.</a:t>
            </a:r>
          </a:p>
          <a:p>
            <a:pPr algn="just"/>
            <a:r>
              <a:rPr lang="en-IN" altLang="en-US" sz="2400">
                <a:latin typeface="Calibri" panose="020F0502020204030204" pitchFamily="34" charset="0"/>
              </a:rPr>
              <a:t>The flux energy in the wave direction is determined to be as Ϝ dl,</a:t>
            </a:r>
          </a:p>
          <a:p>
            <a:pPr algn="just"/>
            <a:r>
              <a:rPr lang="en-IN" altLang="en-US" sz="2400">
                <a:latin typeface="Calibri" panose="020F0502020204030204" pitchFamily="34" charset="0"/>
              </a:rPr>
              <a:t>where</a:t>
            </a:r>
          </a:p>
          <a:p>
            <a:pPr algn="just"/>
            <a:r>
              <a:rPr lang="en-IN" altLang="en-US" sz="2400">
                <a:latin typeface="Calibri" panose="020F0502020204030204" pitchFamily="34" charset="0"/>
              </a:rPr>
              <a:t>Ϝ  -the energy flux of the waves per unit crest width(Ϝ=ECg),</a:t>
            </a:r>
          </a:p>
          <a:p>
            <a:pPr algn="just"/>
            <a:r>
              <a:rPr lang="en-IN" altLang="en-US" sz="2400">
                <a:latin typeface="Calibri" panose="020F0502020204030204" pitchFamily="34" charset="0"/>
              </a:rPr>
              <a:t>E - the energy per unit surface area=  ξgH</a:t>
            </a:r>
            <a:r>
              <a:rPr lang="en-IN" altLang="en-US" sz="2400" baseline="30000">
                <a:latin typeface="Calibri" panose="020F0502020204030204" pitchFamily="34" charset="0"/>
              </a:rPr>
              <a:t>2</a:t>
            </a:r>
            <a:r>
              <a:rPr lang="en-IN" altLang="en-US" sz="2400">
                <a:latin typeface="Calibri" panose="020F0502020204030204" pitchFamily="34" charset="0"/>
              </a:rPr>
              <a:t>/8</a:t>
            </a:r>
          </a:p>
          <a:p>
            <a:pPr algn="just"/>
            <a:r>
              <a:rPr lang="el-GR" altLang="en-US" sz="2400">
                <a:latin typeface="Calibri" panose="020F0502020204030204" pitchFamily="34" charset="0"/>
              </a:rPr>
              <a:t>ρ</a:t>
            </a:r>
            <a:r>
              <a:rPr lang="en-IN" altLang="en-US" sz="2400">
                <a:latin typeface="Calibri" panose="020F0502020204030204" pitchFamily="34" charset="0"/>
              </a:rPr>
              <a:t> –the water density</a:t>
            </a:r>
          </a:p>
          <a:p>
            <a:pPr>
              <a:buFont typeface="Wingdings 3" panose="05040102010807070707" pitchFamily="18" charset="2"/>
              <a:buNone/>
            </a:pPr>
            <a:endParaRPr lang="en-IN" altLang="en-US"/>
          </a:p>
        </p:txBody>
      </p:sp>
      <p:sp>
        <p:nvSpPr>
          <p:cNvPr id="2" name="Title 1">
            <a:extLst>
              <a:ext uri="{FF2B5EF4-FFF2-40B4-BE49-F238E27FC236}">
                <a16:creationId xmlns:a16="http://schemas.microsoft.com/office/drawing/2014/main" id="{6459F2AE-0979-57DC-B211-CA1E2F6B2375}"/>
              </a:ext>
            </a:extLst>
          </p:cNvPr>
          <p:cNvSpPr>
            <a:spLocks noGrp="1"/>
          </p:cNvSpPr>
          <p:nvPr>
            <p:ph type="title"/>
          </p:nvPr>
        </p:nvSpPr>
        <p:spPr>
          <a:xfrm>
            <a:off x="457200" y="704088"/>
            <a:ext cx="8229600" cy="1505712"/>
          </a:xfrm>
        </p:spPr>
        <p:txBody>
          <a:bodyPr/>
          <a:lstStyle/>
          <a:p>
            <a:pPr fontAlgn="auto">
              <a:spcAft>
                <a:spcPts val="0"/>
              </a:spcAft>
              <a:defRPr/>
            </a:pPr>
            <a:r>
              <a:rPr lang="en-IN" sz="3200" dirty="0">
                <a:latin typeface="Calibri" pitchFamily="34" charset="0"/>
              </a:rPr>
              <a:t>Energy flux model</a:t>
            </a:r>
            <a:br>
              <a:rPr lang="en-IN" dirty="0"/>
            </a:br>
            <a:endParaRPr lang="en-I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a:extLst>
              <a:ext uri="{FF2B5EF4-FFF2-40B4-BE49-F238E27FC236}">
                <a16:creationId xmlns:a16="http://schemas.microsoft.com/office/drawing/2014/main" id="{D37FF492-3537-30A1-6ED9-0DBA111785DE}"/>
              </a:ext>
            </a:extLst>
          </p:cNvPr>
          <p:cNvSpPr>
            <a:spLocks noGrp="1"/>
          </p:cNvSpPr>
          <p:nvPr>
            <p:ph idx="1"/>
          </p:nvPr>
        </p:nvSpPr>
        <p:spPr>
          <a:xfrm>
            <a:off x="457200" y="533400"/>
            <a:ext cx="8229600" cy="5791200"/>
          </a:xfrm>
        </p:spPr>
        <p:txBody>
          <a:bodyPr/>
          <a:lstStyle/>
          <a:p>
            <a:pPr algn="just"/>
            <a:r>
              <a:rPr lang="en-IN" altLang="en-US" sz="2600">
                <a:latin typeface="Calibri" panose="020F0502020204030204" pitchFamily="34" charset="0"/>
              </a:rPr>
              <a:t>g-acceleration due to gravity</a:t>
            </a:r>
          </a:p>
          <a:p>
            <a:pPr algn="just"/>
            <a:r>
              <a:rPr lang="en-IN" altLang="en-US" sz="2600">
                <a:latin typeface="Calibri" panose="020F0502020204030204" pitchFamily="34" charset="0"/>
              </a:rPr>
              <a:t>Cg-Group velocity</a:t>
            </a:r>
          </a:p>
          <a:p>
            <a:pPr algn="just"/>
            <a:r>
              <a:rPr lang="en-IN" altLang="en-US" sz="2600">
                <a:latin typeface="Calibri" panose="020F0502020204030204" pitchFamily="34" charset="0"/>
              </a:rPr>
              <a:t>To determine the amount of this energy flux per unit length of coastline consider the figure,</a:t>
            </a:r>
          </a:p>
          <a:p>
            <a:pPr algn="just"/>
            <a:endParaRPr lang="en-US" altLang="en-US" sz="2600">
              <a:latin typeface="Calibri" panose="020F0502020204030204" pitchFamily="34" charset="0"/>
            </a:endParaRPr>
          </a:p>
          <a:p>
            <a:pPr algn="just"/>
            <a:endParaRPr lang="en-US" altLang="en-US" sz="2600">
              <a:latin typeface="Calibri" panose="020F0502020204030204" pitchFamily="34" charset="0"/>
            </a:endParaRPr>
          </a:p>
          <a:p>
            <a:pPr algn="just"/>
            <a:endParaRPr lang="en-US" altLang="en-US" sz="2600">
              <a:latin typeface="Calibri" panose="020F0502020204030204" pitchFamily="34" charset="0"/>
            </a:endParaRPr>
          </a:p>
          <a:p>
            <a:pPr algn="just"/>
            <a:endParaRPr lang="en-US" altLang="en-US" sz="2600">
              <a:latin typeface="Calibri" panose="020F0502020204030204" pitchFamily="34" charset="0"/>
            </a:endParaRPr>
          </a:p>
          <a:p>
            <a:pPr algn="just"/>
            <a:endParaRPr lang="en-US" altLang="en-US" sz="2600">
              <a:latin typeface="Calibri" panose="020F0502020204030204" pitchFamily="34" charset="0"/>
            </a:endParaRPr>
          </a:p>
          <a:p>
            <a:pPr algn="just"/>
            <a:endParaRPr lang="en-US" altLang="en-US" sz="2600">
              <a:latin typeface="Calibri" panose="020F0502020204030204" pitchFamily="34" charset="0"/>
            </a:endParaRPr>
          </a:p>
          <a:p>
            <a:pPr algn="just"/>
            <a:endParaRPr lang="en-US" altLang="en-US" sz="2600">
              <a:latin typeface="Calibri" panose="020F0502020204030204" pitchFamily="34" charset="0"/>
            </a:endParaRPr>
          </a:p>
          <a:p>
            <a:pPr algn="just"/>
            <a:endParaRPr lang="en-US" altLang="en-US" sz="2600">
              <a:latin typeface="Calibri" panose="020F0502020204030204" pitchFamily="34" charset="0"/>
            </a:endParaRPr>
          </a:p>
          <a:p>
            <a:pPr algn="just"/>
            <a:endParaRPr lang="en-US" altLang="en-US" sz="2600">
              <a:latin typeface="Calibri" panose="020F0502020204030204" pitchFamily="34" charset="0"/>
            </a:endParaRPr>
          </a:p>
          <a:p>
            <a:pPr algn="just"/>
            <a:endParaRPr lang="en-US" altLang="en-US" sz="2600">
              <a:latin typeface="Calibri" panose="020F0502020204030204" pitchFamily="34" charset="0"/>
            </a:endParaRPr>
          </a:p>
          <a:p>
            <a:pPr algn="just"/>
            <a:endParaRPr lang="en-US" altLang="en-US" sz="2600">
              <a:latin typeface="Calibri" panose="020F0502020204030204" pitchFamily="34" charset="0"/>
            </a:endParaRPr>
          </a:p>
          <a:p>
            <a:pPr algn="just"/>
            <a:endParaRPr lang="en-US" altLang="en-US" sz="2600">
              <a:latin typeface="Calibri" panose="020F0502020204030204" pitchFamily="34" charset="0"/>
            </a:endParaRPr>
          </a:p>
          <a:p>
            <a:pPr algn="just"/>
            <a:endParaRPr lang="en-US" altLang="en-US" sz="2600">
              <a:latin typeface="Calibri" panose="020F0502020204030204" pitchFamily="34" charset="0"/>
            </a:endParaRPr>
          </a:p>
          <a:p>
            <a:pPr algn="just"/>
            <a:endParaRPr lang="en-US" altLang="en-US" sz="2600">
              <a:latin typeface="Calibri" panose="020F0502020204030204" pitchFamily="34" charset="0"/>
            </a:endParaRPr>
          </a:p>
          <a:p>
            <a:pPr algn="just"/>
            <a:endParaRPr lang="en-US" altLang="en-US" sz="2600">
              <a:latin typeface="Calibri" panose="020F0502020204030204" pitchFamily="34" charset="0"/>
            </a:endParaRPr>
          </a:p>
          <a:p>
            <a:pPr algn="just"/>
            <a:endParaRPr lang="en-IN" altLang="en-US" sz="2600">
              <a:latin typeface="Calibri" panose="020F0502020204030204" pitchFamily="34" charset="0"/>
            </a:endParaRPr>
          </a:p>
          <a:p>
            <a:endParaRPr lang="en-IN" altLang="en-US"/>
          </a:p>
        </p:txBody>
      </p:sp>
      <p:pic>
        <p:nvPicPr>
          <p:cNvPr id="30723" name="Picture 3">
            <a:extLst>
              <a:ext uri="{FF2B5EF4-FFF2-40B4-BE49-F238E27FC236}">
                <a16:creationId xmlns:a16="http://schemas.microsoft.com/office/drawing/2014/main" id="{8BC7A43E-B246-88CC-3671-D68EA7C73E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2590800"/>
            <a:ext cx="4724400" cy="364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1">
            <a:extLst>
              <a:ext uri="{FF2B5EF4-FFF2-40B4-BE49-F238E27FC236}">
                <a16:creationId xmlns:a16="http://schemas.microsoft.com/office/drawing/2014/main" id="{935EB1A6-B545-58FF-FBF4-5297268BDC46}"/>
              </a:ext>
            </a:extLst>
          </p:cNvPr>
          <p:cNvSpPr>
            <a:spLocks noGrp="1"/>
          </p:cNvSpPr>
          <p:nvPr>
            <p:ph idx="1"/>
          </p:nvPr>
        </p:nvSpPr>
        <p:spPr>
          <a:xfrm>
            <a:off x="457200" y="533400"/>
            <a:ext cx="8229600" cy="5473700"/>
          </a:xfrm>
        </p:spPr>
        <p:txBody>
          <a:bodyPr/>
          <a:lstStyle/>
          <a:p>
            <a:pPr algn="just"/>
            <a:r>
              <a:rPr lang="en-IN" altLang="en-US" sz="2800">
                <a:latin typeface="Calibri" panose="020F0502020204030204" pitchFamily="34" charset="0"/>
              </a:rPr>
              <a:t>dx=dl/cosθ,</a:t>
            </a:r>
          </a:p>
          <a:p>
            <a:pPr algn="just"/>
            <a:r>
              <a:rPr lang="en-IN" altLang="en-US" sz="2800">
                <a:latin typeface="Calibri" panose="020F0502020204030204" pitchFamily="34" charset="0"/>
              </a:rPr>
              <a:t>where θis the angle the wave ray makes with the onshore(y)direction.</a:t>
            </a:r>
          </a:p>
          <a:p>
            <a:pPr algn="just"/>
            <a:r>
              <a:rPr lang="en-IN" altLang="en-US" sz="2800">
                <a:latin typeface="Calibri" panose="020F0502020204030204" pitchFamily="34" charset="0"/>
              </a:rPr>
              <a:t>Now it is supposed that the energy flux in the alongshore direction is responsible for the longshore sediment transport; therefore we multiply the energy flux per unit legth(dx=unity) of beach by sinθ to obtain</a:t>
            </a:r>
          </a:p>
          <a:p>
            <a:pPr algn="just"/>
            <a:r>
              <a:rPr lang="en-IN" altLang="en-US" sz="2800">
                <a:latin typeface="Calibri" panose="020F0502020204030204" pitchFamily="34" charset="0"/>
              </a:rPr>
              <a:t>Ϝcosθsinθ= P</a:t>
            </a:r>
            <a:r>
              <a:rPr lang="en-IN" altLang="en-US" sz="1600">
                <a:latin typeface="Calibri" panose="020F0502020204030204" pitchFamily="34" charset="0"/>
              </a:rPr>
              <a:t>l</a:t>
            </a:r>
            <a:r>
              <a:rPr lang="en-IN" altLang="en-US" sz="2800">
                <a:latin typeface="Calibri" panose="020F0502020204030204" pitchFamily="34" charset="0"/>
              </a:rPr>
              <a:t>=ECgsinθcosθ= (</a:t>
            </a:r>
            <a:r>
              <a:rPr lang="el-GR" altLang="en-US" sz="2800">
                <a:latin typeface="Calibri" panose="020F0502020204030204" pitchFamily="34" charset="0"/>
              </a:rPr>
              <a:t>ρ </a:t>
            </a:r>
            <a:r>
              <a:rPr lang="en-IN" altLang="en-US" sz="2800">
                <a:latin typeface="Calibri" panose="020F0502020204030204" pitchFamily="34" charset="0"/>
              </a:rPr>
              <a:t>gCgsin2θ)/16</a:t>
            </a:r>
          </a:p>
          <a:p>
            <a:endParaRPr lang="en-IN"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a:extLst>
              <a:ext uri="{FF2B5EF4-FFF2-40B4-BE49-F238E27FC236}">
                <a16:creationId xmlns:a16="http://schemas.microsoft.com/office/drawing/2014/main" id="{514389C8-A302-471A-11A6-894F8074C021}"/>
              </a:ext>
            </a:extLst>
          </p:cNvPr>
          <p:cNvSpPr>
            <a:spLocks noGrp="1"/>
          </p:cNvSpPr>
          <p:nvPr>
            <p:ph idx="1"/>
          </p:nvPr>
        </p:nvSpPr>
        <p:spPr>
          <a:xfrm>
            <a:off x="457200" y="457200"/>
            <a:ext cx="8229600" cy="5257800"/>
          </a:xfrm>
        </p:spPr>
        <p:txBody>
          <a:bodyPr/>
          <a:lstStyle/>
          <a:p>
            <a:pPr algn="just"/>
            <a:r>
              <a:rPr lang="en-IN" altLang="en-US" sz="2400">
                <a:latin typeface="Calibri" panose="020F0502020204030204" pitchFamily="34" charset="0"/>
              </a:rPr>
              <a:t>For many years this alongshore energy flux per unit length of beach,Pl was correlated empirically with the volume sand moved by the waves.</a:t>
            </a:r>
          </a:p>
          <a:p>
            <a:pPr algn="just"/>
            <a:r>
              <a:rPr lang="en-IN" altLang="en-US" sz="2400">
                <a:latin typeface="Calibri" panose="020F0502020204030204" pitchFamily="34" charset="0"/>
              </a:rPr>
              <a:t>Amount material moved,</a:t>
            </a:r>
          </a:p>
          <a:p>
            <a:pPr algn="just"/>
            <a:r>
              <a:rPr lang="en-IN" altLang="en-US" sz="2400">
                <a:latin typeface="Calibri" panose="020F0502020204030204" pitchFamily="34" charset="0"/>
              </a:rPr>
              <a:t>Q= CP</a:t>
            </a:r>
            <a:r>
              <a:rPr lang="en-IN" altLang="en-US" sz="2400" baseline="30000">
                <a:latin typeface="Calibri" panose="020F0502020204030204" pitchFamily="34" charset="0"/>
              </a:rPr>
              <a:t>n</a:t>
            </a:r>
            <a:r>
              <a:rPr lang="en-IN" altLang="en-US" sz="1400">
                <a:latin typeface="Calibri" panose="020F0502020204030204" pitchFamily="34" charset="0"/>
              </a:rPr>
              <a:t>l</a:t>
            </a:r>
            <a:r>
              <a:rPr lang="en-IN" altLang="en-US" sz="2400">
                <a:latin typeface="Calibri" panose="020F0502020204030204" pitchFamily="34" charset="0"/>
              </a:rPr>
              <a:t>..................................................................................B</a:t>
            </a:r>
          </a:p>
          <a:p>
            <a:pPr algn="just"/>
            <a:r>
              <a:rPr lang="en-IN" altLang="en-US" sz="2400">
                <a:latin typeface="Calibri" panose="020F0502020204030204" pitchFamily="34" charset="0"/>
              </a:rPr>
              <a:t> </a:t>
            </a:r>
          </a:p>
          <a:p>
            <a:pPr algn="just"/>
            <a:r>
              <a:rPr lang="en-IN" altLang="en-US" sz="2400">
                <a:latin typeface="Calibri" panose="020F0502020204030204" pitchFamily="34" charset="0"/>
              </a:rPr>
              <a:t>Where C is a dimensional constant of proportionality. The power n has been found to be close to unity.</a:t>
            </a:r>
          </a:p>
          <a:p>
            <a:pPr algn="just"/>
            <a:r>
              <a:rPr lang="en-IN" altLang="en-US" sz="2400">
                <a:latin typeface="Calibri" panose="020F0502020204030204" pitchFamily="34" charset="0"/>
              </a:rPr>
              <a:t>equation A as being dimensionally incorrect. Then corrected the equation as</a:t>
            </a:r>
          </a:p>
          <a:p>
            <a:pPr algn="just"/>
            <a:r>
              <a:rPr lang="en-IN" altLang="en-US" sz="2400" b="1">
                <a:latin typeface="Calibri" panose="020F0502020204030204" pitchFamily="34" charset="0"/>
              </a:rPr>
              <a:t>Q=KP</a:t>
            </a:r>
            <a:r>
              <a:rPr lang="en-IN" altLang="en-US" sz="1600" b="1">
                <a:latin typeface="Calibri" panose="020F0502020204030204" pitchFamily="34" charset="0"/>
              </a:rPr>
              <a:t>l</a:t>
            </a:r>
            <a:r>
              <a:rPr lang="en-IN" altLang="en-US" sz="2400" b="1">
                <a:latin typeface="Calibri" panose="020F0502020204030204" pitchFamily="34" charset="0"/>
              </a:rPr>
              <a:t>/[(</a:t>
            </a:r>
            <a:r>
              <a:rPr lang="el-GR" altLang="en-US" sz="2400">
                <a:latin typeface="Calibri" panose="020F0502020204030204" pitchFamily="34" charset="0"/>
              </a:rPr>
              <a:t>ρ </a:t>
            </a:r>
            <a:r>
              <a:rPr lang="en-IN" altLang="en-US" sz="2400" b="1" baseline="-25000">
                <a:latin typeface="Calibri" panose="020F0502020204030204" pitchFamily="34" charset="0"/>
              </a:rPr>
              <a:t>s</a:t>
            </a:r>
            <a:r>
              <a:rPr lang="en-IN" altLang="en-US" sz="2400" b="1">
                <a:latin typeface="Calibri" panose="020F0502020204030204" pitchFamily="34" charset="0"/>
              </a:rPr>
              <a:t>-</a:t>
            </a:r>
            <a:r>
              <a:rPr lang="el-GR" altLang="en-US" sz="2400">
                <a:latin typeface="Calibri" panose="020F0502020204030204" pitchFamily="34" charset="0"/>
              </a:rPr>
              <a:t> ρ</a:t>
            </a:r>
            <a:r>
              <a:rPr lang="en-IN" altLang="en-US" sz="2400" b="1">
                <a:latin typeface="Calibri" panose="020F0502020204030204" pitchFamily="34" charset="0"/>
              </a:rPr>
              <a:t>)g(1-p)]</a:t>
            </a:r>
          </a:p>
          <a:p>
            <a:pPr algn="just"/>
            <a:endParaRPr lang="en-IN" altLang="en-US" sz="2400">
              <a:latin typeface="Calibri" panose="020F050202020403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a:extLst>
              <a:ext uri="{FF2B5EF4-FFF2-40B4-BE49-F238E27FC236}">
                <a16:creationId xmlns:a16="http://schemas.microsoft.com/office/drawing/2014/main" id="{10B00804-3D83-45B9-29D5-01C0DD06BA14}"/>
              </a:ext>
            </a:extLst>
          </p:cNvPr>
          <p:cNvSpPr>
            <a:spLocks noGrp="1"/>
          </p:cNvSpPr>
          <p:nvPr>
            <p:ph idx="1"/>
          </p:nvPr>
        </p:nvSpPr>
        <p:spPr>
          <a:xfrm>
            <a:off x="457200" y="304800"/>
            <a:ext cx="8229600" cy="6019800"/>
          </a:xfrm>
        </p:spPr>
        <p:txBody>
          <a:bodyPr/>
          <a:lstStyle/>
          <a:p>
            <a:pPr algn="just"/>
            <a:endParaRPr lang="en-IN" altLang="en-US" sz="2400">
              <a:latin typeface="Calibri" panose="020F0502020204030204" pitchFamily="34" charset="0"/>
            </a:endParaRPr>
          </a:p>
          <a:p>
            <a:pPr algn="just"/>
            <a:endParaRPr lang="en-IN" altLang="en-US" sz="2400">
              <a:latin typeface="Calibri" panose="020F0502020204030204" pitchFamily="34" charset="0"/>
            </a:endParaRPr>
          </a:p>
          <a:p>
            <a:pPr algn="just"/>
            <a:r>
              <a:rPr lang="en-IN" altLang="en-US" sz="2400">
                <a:latin typeface="Calibri" panose="020F0502020204030204" pitchFamily="34" charset="0"/>
              </a:rPr>
              <a:t>Where -p is the porosity of the sediment, which is typically about .3 to .4. the porosity is introduced to convert sand weight to sad volume, taking into account the voids that occur with in the sand.</a:t>
            </a:r>
          </a:p>
          <a:p>
            <a:pPr algn="just">
              <a:buFont typeface="Wingdings 3" panose="05040102010807070707" pitchFamily="18" charset="2"/>
              <a:buNone/>
            </a:pPr>
            <a:endParaRPr lang="en-IN" altLang="en-US" sz="2400">
              <a:latin typeface="Calibri" panose="020F0502020204030204" pitchFamily="34" charset="0"/>
            </a:endParaRPr>
          </a:p>
          <a:p>
            <a:pPr algn="just"/>
            <a:r>
              <a:rPr lang="en-IN" altLang="en-US" sz="2400">
                <a:latin typeface="Calibri" panose="020F0502020204030204" pitchFamily="34" charset="0"/>
              </a:rPr>
              <a:t>K-is the dimensionless parameter, its value ranging from 0.2 to 2.</a:t>
            </a:r>
          </a:p>
          <a:p>
            <a:endParaRPr lang="en-IN"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1">
            <a:extLst>
              <a:ext uri="{FF2B5EF4-FFF2-40B4-BE49-F238E27FC236}">
                <a16:creationId xmlns:a16="http://schemas.microsoft.com/office/drawing/2014/main" id="{35A3D6EF-8693-0C1C-4F3A-B13620825B56}"/>
              </a:ext>
            </a:extLst>
          </p:cNvPr>
          <p:cNvSpPr>
            <a:spLocks noGrp="1"/>
          </p:cNvSpPr>
          <p:nvPr>
            <p:ph idx="1"/>
          </p:nvPr>
        </p:nvSpPr>
        <p:spPr>
          <a:xfrm>
            <a:off x="457200" y="1295400"/>
            <a:ext cx="8229600" cy="4572000"/>
          </a:xfrm>
        </p:spPr>
        <p:txBody>
          <a:bodyPr/>
          <a:lstStyle/>
          <a:p>
            <a:pPr algn="just"/>
            <a:r>
              <a:rPr lang="en-IN" altLang="en-US" sz="2400">
                <a:latin typeface="Calibri" panose="020F0502020204030204" pitchFamily="34" charset="0"/>
              </a:rPr>
              <a:t>  Longshore sediment transport rate (LSTR) reported for different locations along the Indian coast  shows local reversals in the transport direction in a number of locations along the west coast.</a:t>
            </a:r>
          </a:p>
          <a:p>
            <a:pPr algn="just"/>
            <a:endParaRPr lang="en-IN" altLang="en-US" sz="2400">
              <a:latin typeface="Calibri" panose="020F0502020204030204" pitchFamily="34" charset="0"/>
            </a:endParaRPr>
          </a:p>
          <a:p>
            <a:pPr algn="just"/>
            <a:r>
              <a:rPr lang="en-IN" altLang="en-US" sz="2400">
                <a:latin typeface="Calibri" panose="020F0502020204030204" pitchFamily="34" charset="0"/>
              </a:rPr>
              <a:t>It was found that the annual gross sediment transport rate was high (»1 * </a:t>
            </a:r>
            <a:r>
              <a:rPr lang="en-US" altLang="en-US" sz="2400">
                <a:latin typeface="Calibri" panose="020F0502020204030204" pitchFamily="34" charset="0"/>
              </a:rPr>
              <a:t>10</a:t>
            </a:r>
            <a:r>
              <a:rPr lang="en-US" altLang="en-US" sz="2400" baseline="30000">
                <a:latin typeface="Calibri" panose="020F0502020204030204" pitchFamily="34" charset="0"/>
              </a:rPr>
              <a:t>6</a:t>
            </a:r>
            <a:r>
              <a:rPr lang="en-IN" altLang="en-US" sz="2400">
                <a:latin typeface="Calibri" panose="020F0502020204030204" pitchFamily="34" charset="0"/>
              </a:rPr>
              <a:t>m3) along the coast of south Orissa and south Kerala.</a:t>
            </a:r>
          </a:p>
          <a:p>
            <a:pPr algn="just">
              <a:buFont typeface="Wingdings 3" panose="05040102010807070707" pitchFamily="18" charset="2"/>
              <a:buNone/>
            </a:pPr>
            <a:endParaRPr lang="en-IN" altLang="en-US"/>
          </a:p>
        </p:txBody>
      </p:sp>
      <p:sp>
        <p:nvSpPr>
          <p:cNvPr id="4" name="Title 3">
            <a:extLst>
              <a:ext uri="{FF2B5EF4-FFF2-40B4-BE49-F238E27FC236}">
                <a16:creationId xmlns:a16="http://schemas.microsoft.com/office/drawing/2014/main" id="{29E22A36-BF1D-4C01-2354-330F0BDEE8E1}"/>
              </a:ext>
            </a:extLst>
          </p:cNvPr>
          <p:cNvSpPr>
            <a:spLocks noGrp="1"/>
          </p:cNvSpPr>
          <p:nvPr>
            <p:ph type="title"/>
          </p:nvPr>
        </p:nvSpPr>
        <p:spPr/>
        <p:txBody>
          <a:bodyPr>
            <a:noAutofit/>
          </a:bodyPr>
          <a:lstStyle/>
          <a:p>
            <a:pPr fontAlgn="auto">
              <a:spcAft>
                <a:spcPts val="0"/>
              </a:spcAft>
              <a:defRPr/>
            </a:pPr>
            <a:r>
              <a:rPr lang="en-IN" sz="2800" dirty="0" err="1">
                <a:latin typeface="Calibri" pitchFamily="34" charset="0"/>
              </a:rPr>
              <a:t>Longshore</a:t>
            </a:r>
            <a:r>
              <a:rPr lang="en-IN" sz="2800" dirty="0">
                <a:latin typeface="Calibri" pitchFamily="34" charset="0"/>
              </a:rPr>
              <a:t> Sediment transport rate at different locations in India </a:t>
            </a:r>
            <a:br>
              <a:rPr lang="en-IN" sz="2800" dirty="0">
                <a:latin typeface="Calibri" pitchFamily="34" charset="0"/>
              </a:rPr>
            </a:br>
            <a:endParaRPr lang="en-IN" sz="2800" dirty="0">
              <a:latin typeface="Calibri"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7C7336-96D7-2A18-0198-75AB76ECA93F}"/>
              </a:ext>
            </a:extLst>
          </p:cNvPr>
          <p:cNvSpPr>
            <a:spLocks noGrp="1"/>
          </p:cNvSpPr>
          <p:nvPr>
            <p:ph idx="1"/>
          </p:nvPr>
        </p:nvSpPr>
        <p:spPr/>
        <p:txBody>
          <a:bodyPr>
            <a:normAutofit fontScale="92500" lnSpcReduction="20000"/>
          </a:bodyPr>
          <a:lstStyle/>
          <a:p>
            <a:pPr marL="365760" indent="-256032" fontAlgn="auto">
              <a:spcAft>
                <a:spcPts val="0"/>
              </a:spcAft>
              <a:buFont typeface="Wingdings 3"/>
              <a:buChar char=""/>
              <a:defRPr/>
            </a:pPr>
            <a:r>
              <a:rPr lang="en-IN" sz="2600" u="sng" dirty="0">
                <a:latin typeface="Calibri" pitchFamily="34" charset="0"/>
              </a:rPr>
              <a:t>Location                 Net transport                 Gross transport</a:t>
            </a:r>
          </a:p>
          <a:p>
            <a:pPr marL="365760" indent="-256032" fontAlgn="auto">
              <a:spcAft>
                <a:spcPts val="0"/>
              </a:spcAft>
              <a:buFont typeface="Wingdings 3"/>
              <a:buNone/>
              <a:defRPr/>
            </a:pPr>
            <a:r>
              <a:rPr lang="en-IN" sz="2600" dirty="0">
                <a:latin typeface="Calibri" pitchFamily="34" charset="0"/>
              </a:rPr>
              <a:t>				(m3/yr)               	(m3/yr)</a:t>
            </a:r>
          </a:p>
          <a:p>
            <a:pPr marL="365760" indent="-256032" fontAlgn="auto">
              <a:spcAft>
                <a:spcPts val="0"/>
              </a:spcAft>
              <a:buFont typeface="Wingdings 3"/>
              <a:buChar char=""/>
              <a:defRPr/>
            </a:pPr>
            <a:r>
              <a:rPr lang="en-IN" sz="2600" b="1" dirty="0">
                <a:latin typeface="Calibri" pitchFamily="34" charset="0"/>
              </a:rPr>
              <a:t>West coast of India</a:t>
            </a:r>
          </a:p>
          <a:p>
            <a:pPr marL="365760" indent="-256032" fontAlgn="auto">
              <a:spcAft>
                <a:spcPts val="0"/>
              </a:spcAft>
              <a:buFont typeface="Wingdings 3"/>
              <a:buChar char=""/>
              <a:defRPr/>
            </a:pPr>
            <a:r>
              <a:rPr lang="en-IN" sz="2600" dirty="0" err="1">
                <a:latin typeface="Calibri" pitchFamily="34" charset="0"/>
              </a:rPr>
              <a:t>Kalbadevi</a:t>
            </a:r>
            <a:r>
              <a:rPr lang="en-IN" sz="2600" dirty="0">
                <a:latin typeface="Calibri" pitchFamily="34" charset="0"/>
              </a:rPr>
              <a:t> 		118,580 	South	 147,621</a:t>
            </a:r>
          </a:p>
          <a:p>
            <a:pPr marL="365760" indent="-256032" fontAlgn="auto">
              <a:spcAft>
                <a:spcPts val="0"/>
              </a:spcAft>
              <a:buFont typeface="Wingdings 3"/>
              <a:buChar char=""/>
              <a:defRPr/>
            </a:pPr>
            <a:r>
              <a:rPr lang="en-IN" sz="2600" dirty="0" err="1">
                <a:latin typeface="Calibri" pitchFamily="34" charset="0"/>
              </a:rPr>
              <a:t>Ambolgarh</a:t>
            </a:r>
            <a:r>
              <a:rPr lang="en-IN" sz="2600" dirty="0">
                <a:latin typeface="Calibri" pitchFamily="34" charset="0"/>
              </a:rPr>
              <a:t> 		189,594 	South 	299,997</a:t>
            </a:r>
          </a:p>
          <a:p>
            <a:pPr marL="365760" indent="-256032" fontAlgn="auto">
              <a:spcAft>
                <a:spcPts val="0"/>
              </a:spcAft>
              <a:buFont typeface="Wingdings 3"/>
              <a:buChar char=""/>
              <a:defRPr/>
            </a:pPr>
            <a:r>
              <a:rPr lang="en-IN" sz="2600" dirty="0" err="1">
                <a:latin typeface="Calibri" pitchFamily="34" charset="0"/>
              </a:rPr>
              <a:t>Vengurla</a:t>
            </a:r>
            <a:r>
              <a:rPr lang="en-IN" sz="2600" dirty="0">
                <a:latin typeface="Calibri" pitchFamily="34" charset="0"/>
              </a:rPr>
              <a:t> 		53,040 	South 	120,141</a:t>
            </a:r>
          </a:p>
          <a:p>
            <a:pPr marL="365760" indent="-256032" fontAlgn="auto">
              <a:spcAft>
                <a:spcPts val="0"/>
              </a:spcAft>
              <a:buFont typeface="Wingdings 3"/>
              <a:buChar char=""/>
              <a:defRPr/>
            </a:pPr>
            <a:r>
              <a:rPr lang="en-IN" sz="2600" dirty="0" err="1">
                <a:latin typeface="Calibri" pitchFamily="34" charset="0"/>
              </a:rPr>
              <a:t>Calangute</a:t>
            </a:r>
            <a:r>
              <a:rPr lang="en-IN" sz="2600" dirty="0">
                <a:latin typeface="Calibri" pitchFamily="34" charset="0"/>
              </a:rPr>
              <a:t> 		90,000 	South 	120,000</a:t>
            </a:r>
          </a:p>
          <a:p>
            <a:pPr marL="365760" indent="-256032" fontAlgn="auto">
              <a:spcAft>
                <a:spcPts val="0"/>
              </a:spcAft>
              <a:buFont typeface="Wingdings 3"/>
              <a:buChar char=""/>
              <a:defRPr/>
            </a:pPr>
            <a:r>
              <a:rPr lang="en-IN" sz="2600" dirty="0" err="1">
                <a:latin typeface="Calibri" pitchFamily="34" charset="0"/>
              </a:rPr>
              <a:t>Colva</a:t>
            </a:r>
            <a:r>
              <a:rPr lang="en-IN" sz="2600" dirty="0">
                <a:latin typeface="Calibri" pitchFamily="34" charset="0"/>
              </a:rPr>
              <a:t> 		160,000 	North	 160,000</a:t>
            </a:r>
          </a:p>
          <a:p>
            <a:pPr marL="365760" indent="-256032" fontAlgn="auto">
              <a:spcAft>
                <a:spcPts val="0"/>
              </a:spcAft>
              <a:buFont typeface="Wingdings 3"/>
              <a:buChar char=""/>
              <a:defRPr/>
            </a:pPr>
            <a:r>
              <a:rPr lang="en-IN" sz="2600" dirty="0" err="1">
                <a:latin typeface="Calibri" pitchFamily="34" charset="0"/>
              </a:rPr>
              <a:t>Arge</a:t>
            </a:r>
            <a:r>
              <a:rPr lang="en-IN" sz="2600" dirty="0">
                <a:latin typeface="Calibri" pitchFamily="34" charset="0"/>
              </a:rPr>
              <a:t> 		69,350 	North 	200,773</a:t>
            </a:r>
          </a:p>
          <a:p>
            <a:pPr marL="365760" indent="-256032" fontAlgn="auto">
              <a:spcAft>
                <a:spcPts val="0"/>
              </a:spcAft>
              <a:buFont typeface="Wingdings 3"/>
              <a:buChar char=""/>
              <a:defRPr/>
            </a:pPr>
            <a:r>
              <a:rPr lang="en-IN" sz="2600" dirty="0" err="1">
                <a:latin typeface="Calibri" pitchFamily="34" charset="0"/>
              </a:rPr>
              <a:t>Gangavali</a:t>
            </a:r>
            <a:r>
              <a:rPr lang="en-IN" sz="2600" dirty="0">
                <a:latin typeface="Calibri" pitchFamily="34" charset="0"/>
              </a:rPr>
              <a:t>		142,018 	South 	177,239</a:t>
            </a:r>
          </a:p>
          <a:p>
            <a:pPr marL="365760" indent="-256032" fontAlgn="auto">
              <a:spcAft>
                <a:spcPts val="0"/>
              </a:spcAft>
              <a:buFont typeface="Wingdings 3"/>
              <a:buChar char=""/>
              <a:defRPr/>
            </a:pPr>
            <a:r>
              <a:rPr lang="en-IN" sz="2600" dirty="0" err="1">
                <a:latin typeface="Calibri" pitchFamily="34" charset="0"/>
              </a:rPr>
              <a:t>Kasarkod</a:t>
            </a:r>
            <a:r>
              <a:rPr lang="en-IN" sz="2600" dirty="0">
                <a:latin typeface="Calibri" pitchFamily="34" charset="0"/>
              </a:rPr>
              <a:t>		 40,186 	North 	77,502</a:t>
            </a:r>
          </a:p>
          <a:p>
            <a:pPr marL="365760" indent="-256032" fontAlgn="auto">
              <a:spcAft>
                <a:spcPts val="0"/>
              </a:spcAft>
              <a:buFont typeface="Wingdings 3"/>
              <a:buChar char=""/>
              <a:defRPr/>
            </a:pPr>
            <a:r>
              <a:rPr lang="en-IN" sz="2600" dirty="0" err="1">
                <a:latin typeface="Calibri" pitchFamily="34" charset="0"/>
              </a:rPr>
              <a:t>Maravanthe</a:t>
            </a:r>
            <a:r>
              <a:rPr lang="en-IN" sz="2600" dirty="0">
                <a:latin typeface="Calibri" pitchFamily="34" charset="0"/>
              </a:rPr>
              <a:t> 	25,372 	North 	29,836</a:t>
            </a:r>
          </a:p>
          <a:p>
            <a:pPr marL="365760" indent="-256032" fontAlgn="auto">
              <a:spcAft>
                <a:spcPts val="0"/>
              </a:spcAft>
              <a:buFont typeface="Wingdings 3"/>
              <a:buChar char=""/>
              <a:defRPr/>
            </a:pPr>
            <a:endParaRPr lang="en-IN" dirty="0"/>
          </a:p>
        </p:txBody>
      </p:sp>
      <p:sp>
        <p:nvSpPr>
          <p:cNvPr id="2" name="Title 1">
            <a:extLst>
              <a:ext uri="{FF2B5EF4-FFF2-40B4-BE49-F238E27FC236}">
                <a16:creationId xmlns:a16="http://schemas.microsoft.com/office/drawing/2014/main" id="{E8413069-3FCA-FEEF-70F2-D4CB9E8B79E3}"/>
              </a:ext>
            </a:extLst>
          </p:cNvPr>
          <p:cNvSpPr>
            <a:spLocks noGrp="1"/>
          </p:cNvSpPr>
          <p:nvPr>
            <p:ph type="title"/>
          </p:nvPr>
        </p:nvSpPr>
        <p:spPr/>
        <p:txBody>
          <a:bodyPr>
            <a:normAutofit fontScale="90000"/>
          </a:bodyPr>
          <a:lstStyle/>
          <a:p>
            <a:pPr fontAlgn="auto">
              <a:spcAft>
                <a:spcPts val="0"/>
              </a:spcAft>
              <a:defRPr/>
            </a:pPr>
            <a:r>
              <a:rPr lang="en-IN" sz="3200" dirty="0">
                <a:latin typeface="Calibri" pitchFamily="34" charset="0"/>
              </a:rPr>
              <a:t>Sediment transport rate at different locations in India</a:t>
            </a:r>
            <a:br>
              <a:rPr lang="en-IN" dirty="0"/>
            </a:br>
            <a:endParaRPr lang="en-IN"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F18EED-9F8E-AC0B-8663-039BA41B4D4E}"/>
              </a:ext>
            </a:extLst>
          </p:cNvPr>
          <p:cNvSpPr>
            <a:spLocks noGrp="1"/>
          </p:cNvSpPr>
          <p:nvPr>
            <p:ph idx="1"/>
          </p:nvPr>
        </p:nvSpPr>
        <p:spPr>
          <a:xfrm>
            <a:off x="457200" y="609600"/>
            <a:ext cx="8229600" cy="5397500"/>
          </a:xfrm>
        </p:spPr>
        <p:txBody>
          <a:bodyPr>
            <a:normAutofit fontScale="92500"/>
          </a:bodyPr>
          <a:lstStyle/>
          <a:p>
            <a:pPr marL="365760" indent="-256032" fontAlgn="auto">
              <a:spcAft>
                <a:spcPts val="0"/>
              </a:spcAft>
              <a:buFont typeface="Wingdings 3"/>
              <a:buChar char=""/>
              <a:defRPr/>
            </a:pPr>
            <a:r>
              <a:rPr lang="en-IN" sz="2600" dirty="0" err="1">
                <a:latin typeface="Calibri" pitchFamily="34" charset="0"/>
              </a:rPr>
              <a:t>Kasargod</a:t>
            </a:r>
            <a:r>
              <a:rPr lang="en-IN" sz="2600" dirty="0">
                <a:latin typeface="Calibri" pitchFamily="34" charset="0"/>
              </a:rPr>
              <a:t>		736,772 	 South		958,478</a:t>
            </a:r>
          </a:p>
          <a:p>
            <a:pPr marL="365760" indent="-256032" fontAlgn="auto">
              <a:spcAft>
                <a:spcPts val="0"/>
              </a:spcAft>
              <a:buFont typeface="Wingdings 3"/>
              <a:buChar char=""/>
              <a:defRPr/>
            </a:pPr>
            <a:r>
              <a:rPr lang="en-IN" sz="2600" dirty="0" err="1">
                <a:latin typeface="Calibri" pitchFamily="34" charset="0"/>
              </a:rPr>
              <a:t>Kannur</a:t>
            </a:r>
            <a:r>
              <a:rPr lang="en-IN" sz="2600" dirty="0">
                <a:latin typeface="Calibri" pitchFamily="34" charset="0"/>
              </a:rPr>
              <a:t> 		19,434 	 South 		561,576</a:t>
            </a:r>
          </a:p>
          <a:p>
            <a:pPr marL="365760" indent="-256032" fontAlgn="auto">
              <a:spcAft>
                <a:spcPts val="0"/>
              </a:spcAft>
              <a:buFont typeface="Wingdings 3"/>
              <a:buChar char=""/>
              <a:defRPr/>
            </a:pPr>
            <a:r>
              <a:rPr lang="en-IN" sz="2600" dirty="0">
                <a:latin typeface="Calibri" pitchFamily="34" charset="0"/>
              </a:rPr>
              <a:t>Kozhikode 		114,665	 South 		256,697</a:t>
            </a:r>
          </a:p>
          <a:p>
            <a:pPr marL="365760" indent="-256032" fontAlgn="auto">
              <a:spcAft>
                <a:spcPts val="0"/>
              </a:spcAft>
              <a:buFont typeface="Wingdings 3"/>
              <a:buChar char=""/>
              <a:defRPr/>
            </a:pPr>
            <a:r>
              <a:rPr lang="en-IN" sz="2600" dirty="0" err="1">
                <a:latin typeface="Calibri" pitchFamily="34" charset="0"/>
              </a:rPr>
              <a:t>Nattika</a:t>
            </a:r>
            <a:r>
              <a:rPr lang="en-IN" sz="2600" dirty="0">
                <a:latin typeface="Calibri" pitchFamily="34" charset="0"/>
              </a:rPr>
              <a:t> 		192,818 	 North	 	660,276</a:t>
            </a:r>
          </a:p>
          <a:p>
            <a:pPr marL="365760" indent="-256032" fontAlgn="auto">
              <a:spcAft>
                <a:spcPts val="0"/>
              </a:spcAft>
              <a:buFont typeface="Wingdings 3"/>
              <a:buChar char=""/>
              <a:defRPr/>
            </a:pPr>
            <a:r>
              <a:rPr lang="en-IN" sz="2600" dirty="0" err="1">
                <a:latin typeface="Calibri" pitchFamily="34" charset="0"/>
              </a:rPr>
              <a:t>Andhakaranazhi</a:t>
            </a:r>
            <a:r>
              <a:rPr lang="en-IN" sz="2600" dirty="0">
                <a:latin typeface="Calibri" pitchFamily="34" charset="0"/>
              </a:rPr>
              <a:t>  	202,096 	 South 		599,484</a:t>
            </a:r>
          </a:p>
          <a:p>
            <a:pPr marL="365760" indent="-256032" fontAlgn="auto">
              <a:spcAft>
                <a:spcPts val="0"/>
              </a:spcAft>
              <a:buFont typeface="Wingdings 3"/>
              <a:buChar char=""/>
              <a:defRPr/>
            </a:pPr>
            <a:r>
              <a:rPr lang="en-IN" sz="2600" dirty="0" err="1">
                <a:latin typeface="Calibri" pitchFamily="34" charset="0"/>
              </a:rPr>
              <a:t>Alleppey</a:t>
            </a:r>
            <a:r>
              <a:rPr lang="en-IN" sz="2600" dirty="0">
                <a:latin typeface="Calibri" pitchFamily="34" charset="0"/>
              </a:rPr>
              <a:t> 		16,929		 North	 	62,519</a:t>
            </a:r>
          </a:p>
          <a:p>
            <a:pPr marL="365760" indent="-256032" fontAlgn="auto">
              <a:spcAft>
                <a:spcPts val="0"/>
              </a:spcAft>
              <a:buFont typeface="Wingdings 3"/>
              <a:buChar char=""/>
              <a:defRPr/>
            </a:pPr>
            <a:r>
              <a:rPr lang="en-IN" sz="2600" dirty="0">
                <a:latin typeface="Calibri" pitchFamily="34" charset="0"/>
              </a:rPr>
              <a:t>Kollam 		383,784 	 South 		805,296</a:t>
            </a:r>
          </a:p>
          <a:p>
            <a:pPr marL="365760" indent="-256032" fontAlgn="auto">
              <a:spcAft>
                <a:spcPts val="0"/>
              </a:spcAft>
              <a:buFont typeface="Wingdings 3"/>
              <a:buChar char=""/>
              <a:defRPr/>
            </a:pPr>
            <a:r>
              <a:rPr lang="en-IN" sz="2600" dirty="0" err="1">
                <a:latin typeface="Calibri" pitchFamily="34" charset="0"/>
              </a:rPr>
              <a:t>Thiruvananthapuram</a:t>
            </a:r>
            <a:r>
              <a:rPr lang="en-IN" sz="2600" dirty="0">
                <a:latin typeface="Calibri" pitchFamily="34" charset="0"/>
              </a:rPr>
              <a:t> 99,159 	 North 		1231,153</a:t>
            </a:r>
          </a:p>
          <a:p>
            <a:pPr marL="365760" indent="-256032" fontAlgn="auto">
              <a:spcAft>
                <a:spcPts val="0"/>
              </a:spcAft>
              <a:buFont typeface="Wingdings 3"/>
              <a:buChar char=""/>
              <a:defRPr/>
            </a:pPr>
            <a:r>
              <a:rPr lang="en-IN" sz="2600" dirty="0" err="1">
                <a:latin typeface="Calibri" pitchFamily="34" charset="0"/>
              </a:rPr>
              <a:t>Kolachel</a:t>
            </a:r>
            <a:r>
              <a:rPr lang="en-IN" sz="2600" dirty="0">
                <a:latin typeface="Calibri" pitchFamily="34" charset="0"/>
              </a:rPr>
              <a:t> 		302,400 	  West 		946,500</a:t>
            </a:r>
          </a:p>
          <a:p>
            <a:pPr marL="365760" indent="-256032" fontAlgn="auto">
              <a:spcAft>
                <a:spcPts val="0"/>
              </a:spcAft>
              <a:buFont typeface="Wingdings 3"/>
              <a:buNone/>
              <a:defRPr/>
            </a:pPr>
            <a:endParaRPr lang="en-IN"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703973-FB2C-FC64-68A8-CBBEE045C6AC}"/>
              </a:ext>
            </a:extLst>
          </p:cNvPr>
          <p:cNvSpPr>
            <a:spLocks noGrp="1"/>
          </p:cNvSpPr>
          <p:nvPr>
            <p:ph idx="1"/>
          </p:nvPr>
        </p:nvSpPr>
        <p:spPr>
          <a:xfrm>
            <a:off x="457200" y="381000"/>
            <a:ext cx="8229600" cy="5626100"/>
          </a:xfrm>
        </p:spPr>
        <p:txBody>
          <a:bodyPr>
            <a:normAutofit fontScale="77500" lnSpcReduction="20000"/>
          </a:bodyPr>
          <a:lstStyle/>
          <a:p>
            <a:pPr marL="365760" indent="-256032" fontAlgn="auto">
              <a:spcAft>
                <a:spcPts val="0"/>
              </a:spcAft>
              <a:buFont typeface="Wingdings 3"/>
              <a:buChar char=""/>
              <a:defRPr/>
            </a:pPr>
            <a:r>
              <a:rPr lang="en-IN" sz="3100" b="1" dirty="0">
                <a:latin typeface="Calibri" pitchFamily="34" charset="0"/>
              </a:rPr>
              <a:t>East coast of India</a:t>
            </a:r>
          </a:p>
          <a:p>
            <a:pPr marL="365760" indent="-256032" fontAlgn="auto">
              <a:spcAft>
                <a:spcPts val="0"/>
              </a:spcAft>
              <a:buFont typeface="Wingdings 3"/>
              <a:buChar char=""/>
              <a:defRPr/>
            </a:pPr>
            <a:endParaRPr lang="en-IN" dirty="0"/>
          </a:p>
          <a:p>
            <a:pPr marL="365760" indent="-256032" fontAlgn="auto">
              <a:spcAft>
                <a:spcPts val="0"/>
              </a:spcAft>
              <a:buFont typeface="Wingdings 3"/>
              <a:buChar char=""/>
              <a:defRPr/>
            </a:pPr>
            <a:r>
              <a:rPr lang="en-IN" sz="3100" dirty="0" err="1">
                <a:latin typeface="Calibri" pitchFamily="34" charset="0"/>
              </a:rPr>
              <a:t>Ovari</a:t>
            </a:r>
            <a:r>
              <a:rPr lang="en-IN" sz="3100" dirty="0">
                <a:latin typeface="Calibri" pitchFamily="34" charset="0"/>
              </a:rPr>
              <a:t> 		        1,500	 South 		251,300</a:t>
            </a:r>
          </a:p>
          <a:p>
            <a:pPr marL="365760" indent="-256032" fontAlgn="auto">
              <a:spcAft>
                <a:spcPts val="0"/>
              </a:spcAft>
              <a:buFont typeface="Wingdings 3"/>
              <a:buChar char=""/>
              <a:defRPr/>
            </a:pPr>
            <a:r>
              <a:rPr lang="en-IN" sz="3100" dirty="0" err="1">
                <a:latin typeface="Calibri" pitchFamily="34" charset="0"/>
              </a:rPr>
              <a:t>Tiruchendur</a:t>
            </a:r>
            <a:r>
              <a:rPr lang="en-IN" sz="3100" dirty="0">
                <a:latin typeface="Calibri" pitchFamily="34" charset="0"/>
              </a:rPr>
              <a:t> 	         64,100 	 North 		87,500</a:t>
            </a:r>
          </a:p>
          <a:p>
            <a:pPr marL="365760" indent="-256032" fontAlgn="auto">
              <a:spcAft>
                <a:spcPts val="0"/>
              </a:spcAft>
              <a:buFont typeface="Wingdings 3"/>
              <a:buChar char=""/>
              <a:defRPr/>
            </a:pPr>
            <a:r>
              <a:rPr lang="en-IN" sz="3100" dirty="0" err="1">
                <a:latin typeface="Calibri" pitchFamily="34" charset="0"/>
              </a:rPr>
              <a:t>Kannirajapuram</a:t>
            </a:r>
            <a:r>
              <a:rPr lang="en-IN" sz="3100" dirty="0">
                <a:latin typeface="Calibri" pitchFamily="34" charset="0"/>
              </a:rPr>
              <a:t> 	        117,447	 North 		145,979</a:t>
            </a:r>
          </a:p>
          <a:p>
            <a:pPr marL="365760" indent="-256032" fontAlgn="auto">
              <a:spcAft>
                <a:spcPts val="0"/>
              </a:spcAft>
              <a:buFont typeface="Wingdings 3"/>
              <a:buChar char=""/>
              <a:defRPr/>
            </a:pPr>
            <a:r>
              <a:rPr lang="en-IN" sz="3100" dirty="0" err="1">
                <a:latin typeface="Calibri" pitchFamily="34" charset="0"/>
              </a:rPr>
              <a:t>Naripayur</a:t>
            </a:r>
            <a:r>
              <a:rPr lang="en-IN" sz="3100" dirty="0">
                <a:latin typeface="Calibri" pitchFamily="34" charset="0"/>
              </a:rPr>
              <a:t> 		        36,600 	 South 		122,500</a:t>
            </a:r>
          </a:p>
          <a:p>
            <a:pPr marL="365760" indent="-256032" fontAlgn="auto">
              <a:spcAft>
                <a:spcPts val="0"/>
              </a:spcAft>
              <a:buFont typeface="Wingdings 3"/>
              <a:buChar char=""/>
              <a:defRPr/>
            </a:pPr>
            <a:r>
              <a:rPr lang="en-IN" sz="3100" dirty="0" err="1">
                <a:latin typeface="Calibri" pitchFamily="34" charset="0"/>
              </a:rPr>
              <a:t>Muthupettai</a:t>
            </a:r>
            <a:r>
              <a:rPr lang="en-IN" sz="3100" dirty="0">
                <a:latin typeface="Calibri" pitchFamily="34" charset="0"/>
              </a:rPr>
              <a:t> 	        5,200 	 South 		8,900</a:t>
            </a:r>
          </a:p>
          <a:p>
            <a:pPr marL="365760" indent="-256032" fontAlgn="auto">
              <a:spcAft>
                <a:spcPts val="0"/>
              </a:spcAft>
              <a:buFont typeface="Wingdings 3"/>
              <a:buChar char=""/>
              <a:defRPr/>
            </a:pPr>
            <a:r>
              <a:rPr lang="en-IN" sz="3100" dirty="0" err="1">
                <a:latin typeface="Calibri" pitchFamily="34" charset="0"/>
              </a:rPr>
              <a:t>Poompuhar</a:t>
            </a:r>
            <a:r>
              <a:rPr lang="en-IN" sz="3100" dirty="0">
                <a:latin typeface="Calibri" pitchFamily="34" charset="0"/>
              </a:rPr>
              <a:t> 	        146,000	 North	 	478,800</a:t>
            </a:r>
          </a:p>
          <a:p>
            <a:pPr marL="365760" indent="-256032" fontAlgn="auto">
              <a:spcAft>
                <a:spcPts val="0"/>
              </a:spcAft>
              <a:buFont typeface="Wingdings 3"/>
              <a:buChar char=""/>
              <a:defRPr/>
            </a:pPr>
            <a:r>
              <a:rPr lang="en-IN" sz="3100" dirty="0" err="1">
                <a:latin typeface="Calibri" pitchFamily="34" charset="0"/>
              </a:rPr>
              <a:t>Pondichery</a:t>
            </a:r>
            <a:r>
              <a:rPr lang="en-IN" sz="3100" dirty="0">
                <a:latin typeface="Calibri" pitchFamily="34" charset="0"/>
              </a:rPr>
              <a:t> 		        134,400	 North 		237,000</a:t>
            </a:r>
          </a:p>
          <a:p>
            <a:pPr marL="365760" indent="-256032" fontAlgn="auto">
              <a:spcAft>
                <a:spcPts val="0"/>
              </a:spcAft>
              <a:buFont typeface="Wingdings 3"/>
              <a:buChar char=""/>
              <a:defRPr/>
            </a:pPr>
            <a:r>
              <a:rPr lang="en-IN" sz="3100" dirty="0" err="1">
                <a:latin typeface="Calibri" pitchFamily="34" charset="0"/>
              </a:rPr>
              <a:t>Periyakalapet</a:t>
            </a:r>
            <a:r>
              <a:rPr lang="en-IN" sz="3100" dirty="0">
                <a:latin typeface="Calibri" pitchFamily="34" charset="0"/>
              </a:rPr>
              <a:t> 	        486,900	 North 		657,600</a:t>
            </a:r>
          </a:p>
          <a:p>
            <a:pPr marL="365760" indent="-256032" fontAlgn="auto">
              <a:spcAft>
                <a:spcPts val="0"/>
              </a:spcAft>
              <a:buFont typeface="Wingdings 3"/>
              <a:buChar char=""/>
              <a:defRPr/>
            </a:pPr>
            <a:r>
              <a:rPr lang="en-IN" sz="3100" dirty="0" err="1">
                <a:latin typeface="Calibri" pitchFamily="34" charset="0"/>
              </a:rPr>
              <a:t>Tikkavanipalem</a:t>
            </a:r>
            <a:r>
              <a:rPr lang="en-IN" sz="3100" dirty="0">
                <a:latin typeface="Calibri" pitchFamily="34" charset="0"/>
              </a:rPr>
              <a:t>	        177,000 	 North 		405,000</a:t>
            </a:r>
          </a:p>
          <a:p>
            <a:pPr marL="365760" indent="-256032" fontAlgn="auto">
              <a:spcAft>
                <a:spcPts val="0"/>
              </a:spcAft>
              <a:buFont typeface="Wingdings 3"/>
              <a:buChar char=""/>
              <a:defRPr/>
            </a:pPr>
            <a:r>
              <a:rPr lang="en-IN" sz="3100" dirty="0" err="1">
                <a:latin typeface="Calibri" pitchFamily="34" charset="0"/>
              </a:rPr>
              <a:t>Gopalpur</a:t>
            </a:r>
            <a:r>
              <a:rPr lang="en-IN" sz="3100" dirty="0">
                <a:latin typeface="Calibri" pitchFamily="34" charset="0"/>
              </a:rPr>
              <a:t> 		        830,046 	 North 		949,520</a:t>
            </a:r>
          </a:p>
          <a:p>
            <a:pPr marL="365760" indent="-256032" fontAlgn="auto">
              <a:spcAft>
                <a:spcPts val="0"/>
              </a:spcAft>
              <a:buFont typeface="Wingdings 3"/>
              <a:buChar char=""/>
              <a:defRPr/>
            </a:pPr>
            <a:r>
              <a:rPr lang="en-IN" sz="3100" dirty="0" err="1">
                <a:latin typeface="Calibri" pitchFamily="34" charset="0"/>
              </a:rPr>
              <a:t>Prayagi</a:t>
            </a:r>
            <a:r>
              <a:rPr lang="en-IN" sz="3100" dirty="0">
                <a:latin typeface="Calibri" pitchFamily="34" charset="0"/>
              </a:rPr>
              <a:t>		        887,528 	 North	 	997,594</a:t>
            </a:r>
          </a:p>
          <a:p>
            <a:pPr marL="365760" indent="-256032" fontAlgn="auto">
              <a:spcAft>
                <a:spcPts val="0"/>
              </a:spcAft>
              <a:buFont typeface="Wingdings 3"/>
              <a:buChar char=""/>
              <a:defRPr/>
            </a:pPr>
            <a:r>
              <a:rPr lang="en-IN" sz="3100" dirty="0" err="1">
                <a:latin typeface="Calibri" pitchFamily="34" charset="0"/>
              </a:rPr>
              <a:t>Puri</a:t>
            </a:r>
            <a:r>
              <a:rPr lang="en-IN" sz="3100" dirty="0">
                <a:latin typeface="Calibri" pitchFamily="34" charset="0"/>
              </a:rPr>
              <a:t> 		        735,436 	 North 		926,637</a:t>
            </a:r>
          </a:p>
          <a:p>
            <a:pPr marL="365760" indent="-256032" fontAlgn="auto">
              <a:spcAft>
                <a:spcPts val="0"/>
              </a:spcAft>
              <a:buFont typeface="Wingdings 3"/>
              <a:buChar char=""/>
              <a:defRPr/>
            </a:pPr>
            <a:endParaRPr lang="en-IN" sz="3100" dirty="0">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2C7120-1C8D-5564-78CD-57DC04D56D60}"/>
              </a:ext>
            </a:extLst>
          </p:cNvPr>
          <p:cNvSpPr>
            <a:spLocks noGrp="1"/>
          </p:cNvSpPr>
          <p:nvPr>
            <p:ph idx="1"/>
          </p:nvPr>
        </p:nvSpPr>
        <p:spPr>
          <a:xfrm>
            <a:off x="457200" y="533400"/>
            <a:ext cx="8229600" cy="5473700"/>
          </a:xfrm>
        </p:spPr>
        <p:txBody>
          <a:bodyPr>
            <a:normAutofit/>
          </a:bodyPr>
          <a:lstStyle/>
          <a:p>
            <a:pPr marL="365760" indent="-256032" algn="just" fontAlgn="auto">
              <a:lnSpc>
                <a:spcPct val="150000"/>
              </a:lnSpc>
              <a:spcAft>
                <a:spcPts val="0"/>
              </a:spcAft>
              <a:buFont typeface="Wingdings 3"/>
              <a:buChar char=""/>
              <a:defRPr/>
            </a:pPr>
            <a:r>
              <a:rPr lang="en-IN" sz="2400" dirty="0">
                <a:latin typeface="Calibri" pitchFamily="34" charset="0"/>
              </a:rPr>
              <a:t>Human use of the coasts also requires space and herein lays the conflict, which results in unstable coastal systems. This induces coastal erosion, sediment transport and accretion.</a:t>
            </a:r>
          </a:p>
          <a:p>
            <a:pPr marL="365760" indent="-256032" algn="just" fontAlgn="auto">
              <a:lnSpc>
                <a:spcPct val="150000"/>
              </a:lnSpc>
              <a:spcAft>
                <a:spcPts val="0"/>
              </a:spcAft>
              <a:buFont typeface="Wingdings 3"/>
              <a:buChar char=""/>
              <a:defRPr/>
            </a:pPr>
            <a:r>
              <a:rPr lang="en-IN" sz="2400" dirty="0">
                <a:latin typeface="Calibri" pitchFamily="34" charset="0"/>
              </a:rPr>
              <a:t>Coastal processes are highly unpredictable and is a challenge to coastal scientists.</a:t>
            </a:r>
          </a:p>
          <a:p>
            <a:pPr marL="365760" indent="-256032" fontAlgn="auto">
              <a:spcAft>
                <a:spcPts val="0"/>
              </a:spcAft>
              <a:buFont typeface="Wingdings 3"/>
              <a:buChar char=""/>
              <a:defRPr/>
            </a:pPr>
            <a:r>
              <a:rPr lang="en-IN" sz="2400" dirty="0">
                <a:latin typeface="Calibri" pitchFamily="34" charset="0"/>
              </a:rPr>
              <a:t>Some of the coastal processes are</a:t>
            </a:r>
          </a:p>
          <a:p>
            <a:pPr marL="365760" indent="-256032" fontAlgn="auto">
              <a:spcAft>
                <a:spcPts val="0"/>
              </a:spcAft>
              <a:buFont typeface="Wingdings 3"/>
              <a:buChar char=""/>
              <a:defRPr/>
            </a:pPr>
            <a:r>
              <a:rPr lang="en-IN" sz="2400" dirty="0">
                <a:latin typeface="Calibri" pitchFamily="34" charset="0"/>
              </a:rPr>
              <a:t>Sediment transport</a:t>
            </a:r>
          </a:p>
          <a:p>
            <a:pPr marL="365760" indent="-256032" fontAlgn="auto">
              <a:spcAft>
                <a:spcPts val="0"/>
              </a:spcAft>
              <a:buFont typeface="Wingdings 3"/>
              <a:buChar char=""/>
              <a:defRPr/>
            </a:pPr>
            <a:r>
              <a:rPr lang="en-IN" sz="2400" dirty="0">
                <a:solidFill>
                  <a:schemeClr val="tx1">
                    <a:lumMod val="75000"/>
                    <a:lumOff val="25000"/>
                  </a:schemeClr>
                </a:solidFill>
                <a:latin typeface="Calibri" pitchFamily="34" charset="0"/>
              </a:rPr>
              <a:t>currents</a:t>
            </a:r>
          </a:p>
          <a:p>
            <a:pPr marL="365760" indent="-256032" fontAlgn="auto">
              <a:spcAft>
                <a:spcPts val="0"/>
              </a:spcAft>
              <a:buFont typeface="Wingdings 3"/>
              <a:buChar char=""/>
              <a:defRPr/>
            </a:pPr>
            <a:r>
              <a:rPr lang="en-IN" sz="2400" dirty="0">
                <a:solidFill>
                  <a:schemeClr val="tx1">
                    <a:lumMod val="75000"/>
                    <a:lumOff val="25000"/>
                  </a:schemeClr>
                </a:solidFill>
                <a:latin typeface="Calibri" pitchFamily="34" charset="0"/>
              </a:rPr>
              <a:t>Denudation</a:t>
            </a:r>
          </a:p>
          <a:p>
            <a:pPr marL="365760" indent="-256032" fontAlgn="auto">
              <a:spcAft>
                <a:spcPts val="0"/>
              </a:spcAft>
              <a:buFont typeface="Wingdings 3"/>
              <a:buChar char=""/>
              <a:defRPr/>
            </a:pPr>
            <a:r>
              <a:rPr lang="en-IN" sz="2400" dirty="0">
                <a:solidFill>
                  <a:schemeClr val="tx1">
                    <a:lumMod val="75000"/>
                    <a:lumOff val="25000"/>
                  </a:schemeClr>
                </a:solidFill>
                <a:latin typeface="Calibri" pitchFamily="34" charset="0"/>
              </a:rPr>
              <a:t>Deposition</a:t>
            </a:r>
          </a:p>
          <a:p>
            <a:pPr marL="365760" indent="-256032" fontAlgn="auto">
              <a:spcAft>
                <a:spcPts val="0"/>
              </a:spcAft>
              <a:buFont typeface="Wingdings 3"/>
              <a:buChar char=""/>
              <a:defRPr/>
            </a:pPr>
            <a:r>
              <a:rPr lang="en-IN" sz="2400" dirty="0">
                <a:solidFill>
                  <a:schemeClr val="tx1">
                    <a:lumMod val="75000"/>
                    <a:lumOff val="25000"/>
                  </a:schemeClr>
                </a:solidFill>
                <a:latin typeface="Calibri" pitchFamily="34" charset="0"/>
              </a:rPr>
              <a:t>Erosion</a:t>
            </a:r>
          </a:p>
          <a:p>
            <a:pPr marL="365760" indent="-256032" fontAlgn="auto">
              <a:spcAft>
                <a:spcPts val="0"/>
              </a:spcAft>
              <a:buFont typeface="Wingdings 3"/>
              <a:buChar char=""/>
              <a:defRPr/>
            </a:pPr>
            <a:endParaRPr lang="en-IN" sz="2400" dirty="0">
              <a:solidFill>
                <a:schemeClr val="tx1">
                  <a:lumMod val="75000"/>
                  <a:lumOff val="25000"/>
                </a:schemeClr>
              </a:solidFill>
              <a:latin typeface="Calibri" pitchFamily="34" charset="0"/>
            </a:endParaRPr>
          </a:p>
          <a:p>
            <a:pPr marL="365760" indent="-256032" fontAlgn="auto">
              <a:spcAft>
                <a:spcPts val="0"/>
              </a:spcAft>
              <a:buFont typeface="Wingdings 3"/>
              <a:buNone/>
              <a:defRPr/>
            </a:pPr>
            <a:endParaRPr lang="en-IN" sz="2400" dirty="0">
              <a:solidFill>
                <a:schemeClr val="tx1">
                  <a:lumMod val="75000"/>
                  <a:lumOff val="25000"/>
                </a:schemeClr>
              </a:solidFill>
              <a:latin typeface="Calibri" pitchFamily="34" charset="0"/>
            </a:endParaRPr>
          </a:p>
          <a:p>
            <a:pPr marL="365760" indent="-256032" fontAlgn="auto">
              <a:spcAft>
                <a:spcPts val="0"/>
              </a:spcAft>
              <a:buFont typeface="Wingdings 3"/>
              <a:buChar char=""/>
              <a:defRPr/>
            </a:pPr>
            <a:endParaRPr lang="en-IN"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a:extLst>
              <a:ext uri="{FF2B5EF4-FFF2-40B4-BE49-F238E27FC236}">
                <a16:creationId xmlns:a16="http://schemas.microsoft.com/office/drawing/2014/main" id="{FE7F312F-A6F9-A640-170A-83CD535204B9}"/>
              </a:ext>
            </a:extLst>
          </p:cNvPr>
          <p:cNvSpPr>
            <a:spLocks noGrp="1"/>
          </p:cNvSpPr>
          <p:nvPr>
            <p:ph idx="1"/>
          </p:nvPr>
        </p:nvSpPr>
        <p:spPr>
          <a:xfrm>
            <a:off x="457200" y="1828800"/>
            <a:ext cx="8229600" cy="4495800"/>
          </a:xfrm>
        </p:spPr>
        <p:txBody>
          <a:bodyPr/>
          <a:lstStyle/>
          <a:p>
            <a:pPr algn="just"/>
            <a:r>
              <a:rPr lang="en-IN" altLang="en-US" sz="2400">
                <a:latin typeface="Calibri" panose="020F0502020204030204" pitchFamily="34" charset="0"/>
              </a:rPr>
              <a:t>Cross shore transport is a result of the water motions due to the waves and the undertow.</a:t>
            </a:r>
          </a:p>
          <a:p>
            <a:pPr algn="just"/>
            <a:r>
              <a:rPr lang="en-US" altLang="en-US" sz="2400">
                <a:latin typeface="Calibri" panose="020F0502020204030204" pitchFamily="34" charset="0"/>
              </a:rPr>
              <a:t>Here the sediment transport is </a:t>
            </a:r>
            <a:r>
              <a:rPr lang="en-IN" altLang="en-US" sz="2400">
                <a:latin typeface="Calibri" panose="020F0502020204030204" pitchFamily="34" charset="0"/>
              </a:rPr>
              <a:t>perpendicular  to  the  shore.</a:t>
            </a:r>
          </a:p>
          <a:p>
            <a:pPr algn="just">
              <a:buFont typeface="Wingdings 3" panose="05040102010807070707" pitchFamily="18" charset="2"/>
              <a:buNone/>
            </a:pPr>
            <a:r>
              <a:rPr lang="en-IN" altLang="en-US" sz="2400">
                <a:latin typeface="Calibri" panose="020F0502020204030204" pitchFamily="34" charset="0"/>
              </a:rPr>
              <a:t>    Important factors in determining the cross-shore transport of sand are</a:t>
            </a:r>
          </a:p>
          <a:p>
            <a:pPr algn="just"/>
            <a:r>
              <a:rPr lang="en-IN" altLang="en-US" sz="2400">
                <a:latin typeface="Calibri" panose="020F0502020204030204" pitchFamily="34" charset="0"/>
              </a:rPr>
              <a:t>The ratio of wave height to wavelength</a:t>
            </a:r>
          </a:p>
          <a:p>
            <a:pPr algn="just"/>
            <a:r>
              <a:rPr lang="en-IN" altLang="en-US" sz="2400">
                <a:latin typeface="Calibri" panose="020F0502020204030204" pitchFamily="34" charset="0"/>
              </a:rPr>
              <a:t>Physical parameters of the beach;</a:t>
            </a:r>
          </a:p>
          <a:p>
            <a:pPr algn="just">
              <a:buFont typeface="Wingdings 3" panose="05040102010807070707" pitchFamily="18" charset="2"/>
              <a:buNone/>
            </a:pPr>
            <a:r>
              <a:rPr lang="en-IN" altLang="en-US" sz="2400">
                <a:latin typeface="Calibri" panose="020F0502020204030204" pitchFamily="34" charset="0"/>
              </a:rPr>
              <a:t>                 i.e., grain-size distribution, cohesiveness, beach</a:t>
            </a:r>
          </a:p>
          <a:p>
            <a:pPr algn="just">
              <a:buFont typeface="Wingdings 3" panose="05040102010807070707" pitchFamily="18" charset="2"/>
              <a:buNone/>
            </a:pPr>
            <a:r>
              <a:rPr lang="en-IN" altLang="en-US" sz="2400">
                <a:latin typeface="Calibri" panose="020F0502020204030204" pitchFamily="34" charset="0"/>
              </a:rPr>
              <a:t>                         slope  also play an important role.</a:t>
            </a:r>
          </a:p>
          <a:p>
            <a:pPr algn="just">
              <a:buFont typeface="Wingdings 3" panose="05040102010807070707" pitchFamily="18" charset="2"/>
              <a:buNone/>
            </a:pPr>
            <a:endParaRPr lang="en-IN" altLang="en-US" sz="2400">
              <a:latin typeface="Calibri" panose="020F0502020204030204" pitchFamily="34" charset="0"/>
            </a:endParaRPr>
          </a:p>
          <a:p>
            <a:endParaRPr lang="en-IN" altLang="en-US" sz="2400">
              <a:latin typeface="Calibri" panose="020F0502020204030204" pitchFamily="34" charset="0"/>
            </a:endParaRPr>
          </a:p>
        </p:txBody>
      </p:sp>
      <p:sp>
        <p:nvSpPr>
          <p:cNvPr id="2" name="Title 1">
            <a:extLst>
              <a:ext uri="{FF2B5EF4-FFF2-40B4-BE49-F238E27FC236}">
                <a16:creationId xmlns:a16="http://schemas.microsoft.com/office/drawing/2014/main" id="{CB58D9EB-FCA5-1C13-14DF-08B1F36BEC1B}"/>
              </a:ext>
            </a:extLst>
          </p:cNvPr>
          <p:cNvSpPr>
            <a:spLocks noGrp="1"/>
          </p:cNvSpPr>
          <p:nvPr>
            <p:ph type="title"/>
          </p:nvPr>
        </p:nvSpPr>
        <p:spPr>
          <a:xfrm>
            <a:off x="457200" y="704088"/>
            <a:ext cx="8229600" cy="1505712"/>
          </a:xfrm>
        </p:spPr>
        <p:txBody>
          <a:bodyPr/>
          <a:lstStyle/>
          <a:p>
            <a:pPr fontAlgn="auto">
              <a:spcAft>
                <a:spcPts val="0"/>
              </a:spcAft>
              <a:defRPr/>
            </a:pPr>
            <a:r>
              <a:rPr lang="en-IN" sz="3600" dirty="0">
                <a:latin typeface="Calibri" pitchFamily="34" charset="0"/>
              </a:rPr>
              <a:t>Onshore-offshore transport</a:t>
            </a:r>
            <a:br>
              <a:rPr lang="en-IN" dirty="0"/>
            </a:br>
            <a:endParaRPr lang="en-IN"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a:extLst>
              <a:ext uri="{FF2B5EF4-FFF2-40B4-BE49-F238E27FC236}">
                <a16:creationId xmlns:a16="http://schemas.microsoft.com/office/drawing/2014/main" id="{B7E6D242-04FE-66EE-DC11-6B0D83F2CB07}"/>
              </a:ext>
            </a:extLst>
          </p:cNvPr>
          <p:cNvSpPr>
            <a:spLocks noGrp="1"/>
          </p:cNvSpPr>
          <p:nvPr>
            <p:ph idx="1"/>
          </p:nvPr>
        </p:nvSpPr>
        <p:spPr/>
        <p:txBody>
          <a:bodyPr/>
          <a:lstStyle/>
          <a:p>
            <a:r>
              <a:rPr lang="en-IN" altLang="en-US" sz="2400" b="1">
                <a:latin typeface="Calibri" panose="020F0502020204030204" pitchFamily="34" charset="0"/>
              </a:rPr>
              <a:t>Model theories for the calculation of Onshore-offshore transport drift are</a:t>
            </a:r>
          </a:p>
          <a:p>
            <a:pPr>
              <a:buFont typeface="Wingdings 3" panose="05040102010807070707" pitchFamily="18" charset="2"/>
              <a:buNone/>
            </a:pPr>
            <a:endParaRPr lang="en-IN" altLang="en-US" sz="2400" b="1">
              <a:latin typeface="Calibri" panose="020F0502020204030204" pitchFamily="34" charset="0"/>
            </a:endParaRPr>
          </a:p>
          <a:p>
            <a:r>
              <a:rPr lang="en-IN" altLang="en-US" sz="2400">
                <a:latin typeface="Calibri" panose="020F0502020204030204" pitchFamily="34" charset="0"/>
              </a:rPr>
              <a:t>Simple cross shore transport model</a:t>
            </a:r>
          </a:p>
          <a:p>
            <a:r>
              <a:rPr lang="en-IN" altLang="en-US" sz="2400">
                <a:latin typeface="Calibri" panose="020F0502020204030204" pitchFamily="34" charset="0"/>
              </a:rPr>
              <a:t>Fall time model</a:t>
            </a:r>
          </a:p>
          <a:p>
            <a:r>
              <a:rPr lang="en-IN" altLang="en-US" sz="2400">
                <a:latin typeface="Calibri" panose="020F0502020204030204" pitchFamily="34" charset="0"/>
              </a:rPr>
              <a:t>Traction model for cross shore transport</a:t>
            </a:r>
          </a:p>
          <a:p>
            <a:r>
              <a:rPr lang="en-IN" altLang="en-US" sz="2400">
                <a:latin typeface="Calibri" panose="020F0502020204030204" pitchFamily="34" charset="0"/>
              </a:rPr>
              <a:t>Energetics model</a:t>
            </a:r>
          </a:p>
          <a:p>
            <a:r>
              <a:rPr lang="en-IN" altLang="en-US" sz="2400">
                <a:latin typeface="Calibri" panose="020F0502020204030204" pitchFamily="34" charset="0"/>
              </a:rPr>
              <a:t>Ripple model</a:t>
            </a:r>
          </a:p>
          <a:p>
            <a:endParaRPr lang="en-IN" altLang="en-US" sz="2400" b="1"/>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2">
            <a:extLst>
              <a:ext uri="{FF2B5EF4-FFF2-40B4-BE49-F238E27FC236}">
                <a16:creationId xmlns:a16="http://schemas.microsoft.com/office/drawing/2014/main" id="{DB84765D-6CE1-9EC1-CEC2-678801C863F6}"/>
              </a:ext>
            </a:extLst>
          </p:cNvPr>
          <p:cNvSpPr>
            <a:spLocks noGrp="1"/>
          </p:cNvSpPr>
          <p:nvPr>
            <p:ph idx="1"/>
          </p:nvPr>
        </p:nvSpPr>
        <p:spPr>
          <a:xfrm>
            <a:off x="457200" y="1219200"/>
            <a:ext cx="8229600" cy="4787900"/>
          </a:xfrm>
        </p:spPr>
        <p:txBody>
          <a:bodyPr/>
          <a:lstStyle/>
          <a:p>
            <a:pPr algn="just"/>
            <a:r>
              <a:rPr lang="en-IN" altLang="en-US" sz="2400">
                <a:latin typeface="Calibri" panose="020F0502020204030204" pitchFamily="34" charset="0"/>
              </a:rPr>
              <a:t>This model was first proposed by Moore and later modified by Kriebel and Dean. </a:t>
            </a:r>
          </a:p>
          <a:p>
            <a:pPr algn="just"/>
            <a:r>
              <a:rPr lang="en-IN" altLang="en-US" sz="2400">
                <a:latin typeface="Calibri" panose="020F0502020204030204" pitchFamily="34" charset="0"/>
              </a:rPr>
              <a:t>The basic concept is that, for a uniform sand size across the profile and an equilibrium beach, there is a constant energy dissipation rate per unit volume.</a:t>
            </a:r>
          </a:p>
          <a:p>
            <a:pPr algn="just"/>
            <a:r>
              <a:rPr lang="en-IN" altLang="en-US" sz="2400">
                <a:latin typeface="Calibri" panose="020F0502020204030204" pitchFamily="34" charset="0"/>
              </a:rPr>
              <a:t>It is assumed that the amount of sediment moved will be dependent on the difference between the actual energy dissipation rate and that for an equilibrium profile  D*.</a:t>
            </a:r>
          </a:p>
          <a:p>
            <a:pPr algn="just"/>
            <a:r>
              <a:rPr lang="en-IN" altLang="en-US" sz="2400" b="1">
                <a:latin typeface="Calibri" panose="020F0502020204030204" pitchFamily="34" charset="0"/>
              </a:rPr>
              <a:t>q</a:t>
            </a:r>
            <a:r>
              <a:rPr lang="en-IN" altLang="en-US" sz="1800" b="1">
                <a:latin typeface="Calibri" panose="020F0502020204030204" pitchFamily="34" charset="0"/>
              </a:rPr>
              <a:t>s</a:t>
            </a:r>
            <a:r>
              <a:rPr lang="en-IN" altLang="en-US" sz="2400" b="1">
                <a:latin typeface="Calibri" panose="020F0502020204030204" pitchFamily="34" charset="0"/>
              </a:rPr>
              <a:t>= K(D- D*.)</a:t>
            </a:r>
          </a:p>
          <a:p>
            <a:pPr algn="just"/>
            <a:r>
              <a:rPr lang="en-IN" altLang="en-US" sz="2400">
                <a:latin typeface="Calibri" panose="020F0502020204030204" pitchFamily="34" charset="0"/>
              </a:rPr>
              <a:t>where q</a:t>
            </a:r>
            <a:r>
              <a:rPr lang="en-IN" altLang="en-US" sz="1800">
                <a:latin typeface="Calibri" panose="020F0502020204030204" pitchFamily="34" charset="0"/>
              </a:rPr>
              <a:t>s</a:t>
            </a:r>
            <a:r>
              <a:rPr lang="en-IN" altLang="en-US" sz="2400">
                <a:latin typeface="Calibri" panose="020F0502020204030204" pitchFamily="34" charset="0"/>
              </a:rPr>
              <a:t> is the volumetric cross shore sediment transport rate per unit width in the offshore direction and K is a new dimensional constant.</a:t>
            </a:r>
          </a:p>
        </p:txBody>
      </p:sp>
      <p:sp>
        <p:nvSpPr>
          <p:cNvPr id="2" name="Title 1">
            <a:extLst>
              <a:ext uri="{FF2B5EF4-FFF2-40B4-BE49-F238E27FC236}">
                <a16:creationId xmlns:a16="http://schemas.microsoft.com/office/drawing/2014/main" id="{EC12C45A-9257-D9D3-6293-B8BD8971AD26}"/>
              </a:ext>
            </a:extLst>
          </p:cNvPr>
          <p:cNvSpPr>
            <a:spLocks noGrp="1"/>
          </p:cNvSpPr>
          <p:nvPr>
            <p:ph type="title"/>
          </p:nvPr>
        </p:nvSpPr>
        <p:spPr/>
        <p:txBody>
          <a:bodyPr>
            <a:normAutofit fontScale="90000"/>
          </a:bodyPr>
          <a:lstStyle/>
          <a:p>
            <a:pPr fontAlgn="auto">
              <a:spcAft>
                <a:spcPts val="0"/>
              </a:spcAft>
              <a:defRPr/>
            </a:pPr>
            <a:r>
              <a:rPr lang="en-IN" sz="4000" dirty="0">
                <a:latin typeface="Calibri" pitchFamily="34" charset="0"/>
              </a:rPr>
              <a:t>Simple cross shore transport model</a:t>
            </a:r>
            <a:br>
              <a:rPr lang="en-IN" dirty="0"/>
            </a:br>
            <a:endParaRPr lang="en-IN"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2">
            <a:extLst>
              <a:ext uri="{FF2B5EF4-FFF2-40B4-BE49-F238E27FC236}">
                <a16:creationId xmlns:a16="http://schemas.microsoft.com/office/drawing/2014/main" id="{5D9F313B-D3C4-499E-E7EF-C1D48EF786AE}"/>
              </a:ext>
            </a:extLst>
          </p:cNvPr>
          <p:cNvSpPr>
            <a:spLocks noGrp="1"/>
          </p:cNvSpPr>
          <p:nvPr>
            <p:ph idx="1"/>
          </p:nvPr>
        </p:nvSpPr>
        <p:spPr>
          <a:xfrm>
            <a:off x="457200" y="1295400"/>
            <a:ext cx="8229600" cy="4711700"/>
          </a:xfrm>
        </p:spPr>
        <p:txBody>
          <a:bodyPr/>
          <a:lstStyle/>
          <a:p>
            <a:pPr algn="just"/>
            <a:r>
              <a:rPr lang="en-IN" altLang="en-US" sz="2600">
                <a:latin typeface="Calibri" panose="020F0502020204030204" pitchFamily="34" charset="0"/>
              </a:rPr>
              <a:t>If</a:t>
            </a:r>
            <a:r>
              <a:rPr lang="en-IN" altLang="en-US" sz="2600" baseline="30000">
                <a:latin typeface="Calibri" panose="020F0502020204030204" pitchFamily="34" charset="0"/>
              </a:rPr>
              <a:t>   </a:t>
            </a:r>
            <a:r>
              <a:rPr lang="en-IN" altLang="en-US" sz="2600">
                <a:latin typeface="Calibri" panose="020F0502020204030204" pitchFamily="34" charset="0"/>
              </a:rPr>
              <a:t>D is greater than equilibrium value  </a:t>
            </a:r>
            <a:r>
              <a:rPr lang="en-IN" altLang="en-US" sz="2600" baseline="30000">
                <a:latin typeface="Calibri" panose="020F0502020204030204" pitchFamily="34" charset="0"/>
              </a:rPr>
              <a:t>  </a:t>
            </a:r>
            <a:r>
              <a:rPr lang="en-IN" altLang="en-US" sz="2600">
                <a:latin typeface="Calibri" panose="020F0502020204030204" pitchFamily="34" charset="0"/>
              </a:rPr>
              <a:t>D* there is a greater turbulence level in the surf zone than that of for the equilibrium profile. If qs is positive then there will be a sediment transport  in the offshore direction. On the other hand , for values of  </a:t>
            </a:r>
            <a:r>
              <a:rPr lang="en-IN" altLang="en-US" sz="2600" baseline="30000">
                <a:latin typeface="Calibri" panose="020F0502020204030204" pitchFamily="34" charset="0"/>
              </a:rPr>
              <a:t>  </a:t>
            </a:r>
            <a:r>
              <a:rPr lang="en-IN" altLang="en-US" sz="2600">
                <a:latin typeface="Calibri" panose="020F0502020204030204" pitchFamily="34" charset="0"/>
              </a:rPr>
              <a:t>ᴆ less than equilibrium value, onshore transport will occur. The value</a:t>
            </a:r>
            <a:r>
              <a:rPr lang="en-IN" altLang="en-US" sz="2600" baseline="30000">
                <a:latin typeface="Calibri" panose="020F0502020204030204" pitchFamily="34" charset="0"/>
              </a:rPr>
              <a:t>  </a:t>
            </a:r>
            <a:r>
              <a:rPr lang="en-IN" altLang="en-US" sz="2600">
                <a:latin typeface="Calibri" panose="020F0502020204030204" pitchFamily="34" charset="0"/>
              </a:rPr>
              <a:t>D can be obtained as,</a:t>
            </a:r>
          </a:p>
          <a:p>
            <a:pPr algn="just"/>
            <a:r>
              <a:rPr lang="en-IN" altLang="en-US" sz="2600" b="1">
                <a:latin typeface="Calibri" panose="020F0502020204030204" pitchFamily="34" charset="0"/>
              </a:rPr>
              <a:t>D = (5</a:t>
            </a:r>
            <a:r>
              <a:rPr lang="el-GR" altLang="en-US" sz="2600" b="1">
                <a:latin typeface="Calibri" panose="020F0502020204030204" pitchFamily="34" charset="0"/>
              </a:rPr>
              <a:t>ρ</a:t>
            </a:r>
            <a:r>
              <a:rPr lang="en-IN" altLang="en-US" sz="2600" b="1">
                <a:latin typeface="Calibri" panose="020F0502020204030204" pitchFamily="34" charset="0"/>
              </a:rPr>
              <a:t>gk</a:t>
            </a:r>
            <a:r>
              <a:rPr lang="en-IN" altLang="en-US" sz="2600" b="1" baseline="30000">
                <a:latin typeface="Calibri" panose="020F0502020204030204" pitchFamily="34" charset="0"/>
              </a:rPr>
              <a:t>2</a:t>
            </a:r>
            <a:r>
              <a:rPr lang="en-IN" altLang="en-US" sz="2600" b="1">
                <a:latin typeface="Calibri" panose="020F0502020204030204" pitchFamily="34" charset="0"/>
              </a:rPr>
              <a:t>(gh)</a:t>
            </a:r>
            <a:r>
              <a:rPr lang="en-IN" altLang="en-US" sz="2600" b="1" baseline="30000">
                <a:latin typeface="Calibri" panose="020F0502020204030204" pitchFamily="34" charset="0"/>
              </a:rPr>
              <a:t>0.5</a:t>
            </a:r>
            <a:r>
              <a:rPr lang="en-IN" altLang="en-US" sz="2600" b="1">
                <a:latin typeface="Calibri" panose="020F0502020204030204" pitchFamily="34" charset="0"/>
              </a:rPr>
              <a:t>dh/dy)/16</a:t>
            </a:r>
          </a:p>
          <a:p>
            <a:pPr algn="just"/>
            <a:r>
              <a:rPr lang="en-IN" altLang="en-US" sz="2600">
                <a:latin typeface="Calibri" panose="020F0502020204030204" pitchFamily="34" charset="0"/>
              </a:rPr>
              <a:t>which is dependent on the water depth  and bottom slope, which has stronger effect.</a:t>
            </a:r>
          </a:p>
          <a:p>
            <a:pPr algn="just"/>
            <a:endParaRPr lang="en-IN"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1">
            <a:extLst>
              <a:ext uri="{FF2B5EF4-FFF2-40B4-BE49-F238E27FC236}">
                <a16:creationId xmlns:a16="http://schemas.microsoft.com/office/drawing/2014/main" id="{A75BC60D-1FC8-40E7-4682-0F8C41B97EA5}"/>
              </a:ext>
            </a:extLst>
          </p:cNvPr>
          <p:cNvSpPr>
            <a:spLocks noGrp="1"/>
          </p:cNvSpPr>
          <p:nvPr>
            <p:ph idx="1"/>
          </p:nvPr>
        </p:nvSpPr>
        <p:spPr>
          <a:xfrm>
            <a:off x="457200" y="1143000"/>
            <a:ext cx="8229600" cy="4864100"/>
          </a:xfrm>
        </p:spPr>
        <p:txBody>
          <a:bodyPr/>
          <a:lstStyle/>
          <a:p>
            <a:pPr>
              <a:buFont typeface="Wingdings 3" panose="05040102010807070707" pitchFamily="18" charset="2"/>
              <a:buNone/>
            </a:pPr>
            <a:endParaRPr lang="en-IN" altLang="en-US" sz="2400">
              <a:latin typeface="Calibri" panose="020F0502020204030204" pitchFamily="34" charset="0"/>
            </a:endParaRPr>
          </a:p>
          <a:p>
            <a:pPr algn="just">
              <a:lnSpc>
                <a:spcPct val="150000"/>
              </a:lnSpc>
            </a:pPr>
            <a:r>
              <a:rPr lang="en-US" altLang="en-US" sz="2400">
                <a:latin typeface="Calibri" panose="020F0502020204030204" pitchFamily="34" charset="0"/>
              </a:rPr>
              <a:t>Onshore offshore  drift and longshore drift deposit and shape debris to produce a variety of landforms. A spit is an elongated deposit that extends from the land edge out to sea. It may be shaped to produce a distinctly curved end, as in Cape Cod. Another landform that attaches an island to the mainland is known as a tombolo, while deposits may also accumulate to create barriers such as a bay barrier.</a:t>
            </a:r>
            <a:endParaRPr lang="en-IN" altLang="en-US" sz="2400">
              <a:latin typeface="Calibri" panose="020F0502020204030204" pitchFamily="34" charset="0"/>
            </a:endParaRPr>
          </a:p>
          <a:p>
            <a:pPr algn="just">
              <a:lnSpc>
                <a:spcPct val="150000"/>
              </a:lnSpc>
            </a:pPr>
            <a:endParaRPr lang="en-IN" altLang="en-US"/>
          </a:p>
        </p:txBody>
      </p:sp>
      <p:sp>
        <p:nvSpPr>
          <p:cNvPr id="3" name="Title 2">
            <a:extLst>
              <a:ext uri="{FF2B5EF4-FFF2-40B4-BE49-F238E27FC236}">
                <a16:creationId xmlns:a16="http://schemas.microsoft.com/office/drawing/2014/main" id="{93DD3D9F-E860-D225-C3CE-878619E72241}"/>
              </a:ext>
            </a:extLst>
          </p:cNvPr>
          <p:cNvSpPr>
            <a:spLocks noGrp="1"/>
          </p:cNvSpPr>
          <p:nvPr>
            <p:ph type="title"/>
          </p:nvPr>
        </p:nvSpPr>
        <p:spPr/>
        <p:txBody>
          <a:bodyPr>
            <a:normAutofit fontScale="90000"/>
          </a:bodyPr>
          <a:lstStyle/>
          <a:p>
            <a:pPr fontAlgn="auto">
              <a:spcAft>
                <a:spcPts val="0"/>
              </a:spcAft>
              <a:defRPr/>
            </a:pPr>
            <a:r>
              <a:rPr lang="en-US" sz="3600" dirty="0">
                <a:latin typeface="Calibri" pitchFamily="34" charset="0"/>
              </a:rPr>
              <a:t>Landforms of Littoral Drift</a:t>
            </a:r>
            <a:br>
              <a:rPr lang="en-IN" dirty="0"/>
            </a:br>
            <a:endParaRPr lang="en-IN"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Content Placeholder 3" descr="D:\Intro\media\content\ch18\graphics\fig13_20.jpg">
            <a:extLst>
              <a:ext uri="{FF2B5EF4-FFF2-40B4-BE49-F238E27FC236}">
                <a16:creationId xmlns:a16="http://schemas.microsoft.com/office/drawing/2014/main" id="{482CDD8F-D6A7-D2E2-CF5C-F0070364EE47}"/>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a:xfrm>
            <a:off x="914400" y="762000"/>
            <a:ext cx="7543800" cy="5181600"/>
          </a:xfrm>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1">
            <a:extLst>
              <a:ext uri="{FF2B5EF4-FFF2-40B4-BE49-F238E27FC236}">
                <a16:creationId xmlns:a16="http://schemas.microsoft.com/office/drawing/2014/main" id="{C2A15027-2D8E-28EF-7DB4-CB9403DEC286}"/>
              </a:ext>
            </a:extLst>
          </p:cNvPr>
          <p:cNvSpPr>
            <a:spLocks noGrp="1"/>
          </p:cNvSpPr>
          <p:nvPr>
            <p:ph idx="1"/>
          </p:nvPr>
        </p:nvSpPr>
        <p:spPr>
          <a:xfrm>
            <a:off x="457200" y="685800"/>
            <a:ext cx="8229600" cy="5321300"/>
          </a:xfrm>
        </p:spPr>
        <p:txBody>
          <a:bodyPr/>
          <a:lstStyle/>
          <a:p>
            <a:pPr algn="just">
              <a:lnSpc>
                <a:spcPct val="150000"/>
              </a:lnSpc>
            </a:pPr>
            <a:r>
              <a:rPr lang="en-IN" altLang="en-US" sz="2400">
                <a:latin typeface="Calibri" panose="020F0502020204030204" pitchFamily="34" charset="0"/>
              </a:rPr>
              <a:t>Excellent recent examples of seasonal cross-shore transport and the resultant change in beach profile, -Imperial Beach, La Jolla, and Carlsbad.</a:t>
            </a:r>
          </a:p>
          <a:p>
            <a:pPr>
              <a:buFont typeface="Wingdings 3" panose="05040102010807070707" pitchFamily="18" charset="2"/>
              <a:buNone/>
            </a:pPr>
            <a:r>
              <a:rPr lang="en-IN" altLang="en-US"/>
              <a:t> </a:t>
            </a:r>
          </a:p>
          <a:p>
            <a:endParaRPr lang="en-IN" alt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Content Placeholder 3" descr="D:\Intro\media\content\ch18\graphics\fig13_21.jpg">
            <a:extLst>
              <a:ext uri="{FF2B5EF4-FFF2-40B4-BE49-F238E27FC236}">
                <a16:creationId xmlns:a16="http://schemas.microsoft.com/office/drawing/2014/main" id="{20FAE477-B97E-1452-88F7-C601DDC23C96}"/>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a:xfrm>
            <a:off x="1066800" y="381000"/>
            <a:ext cx="7696200" cy="5638800"/>
          </a:xfr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67277CB-001E-4DBE-BC58-0E96A686A120}"/>
              </a:ext>
            </a:extLst>
          </p:cNvPr>
          <p:cNvSpPr>
            <a:spLocks noGrp="1"/>
          </p:cNvSpPr>
          <p:nvPr>
            <p:ph idx="1"/>
          </p:nvPr>
        </p:nvSpPr>
        <p:spPr>
          <a:xfrm>
            <a:off x="457200" y="1143000"/>
            <a:ext cx="8229600" cy="4864100"/>
          </a:xfrm>
        </p:spPr>
        <p:txBody>
          <a:bodyPr>
            <a:normAutofit fontScale="92500" lnSpcReduction="10000"/>
          </a:bodyPr>
          <a:lstStyle/>
          <a:p>
            <a:pPr marL="365760" indent="-256032" algn="just" fontAlgn="auto">
              <a:lnSpc>
                <a:spcPct val="150000"/>
              </a:lnSpc>
              <a:spcAft>
                <a:spcPts val="0"/>
              </a:spcAft>
              <a:buFont typeface="Wingdings 3"/>
              <a:buNone/>
              <a:defRPr/>
            </a:pPr>
            <a:r>
              <a:rPr lang="en-US" sz="2600" dirty="0">
                <a:latin typeface="Calibri" pitchFamily="34" charset="0"/>
              </a:rPr>
              <a:t>   Coastal engineers, physical oceanographers and </a:t>
            </a:r>
            <a:r>
              <a:rPr lang="en-US" sz="2600" dirty="0" err="1">
                <a:latin typeface="Calibri" pitchFamily="34" charset="0"/>
              </a:rPr>
              <a:t>geomorphologists</a:t>
            </a:r>
            <a:r>
              <a:rPr lang="en-IN" sz="2600" dirty="0">
                <a:latin typeface="Calibri" pitchFamily="34" charset="0"/>
              </a:rPr>
              <a:t> </a:t>
            </a:r>
            <a:r>
              <a:rPr lang="en-US" sz="2600" dirty="0">
                <a:latin typeface="Calibri" pitchFamily="34" charset="0"/>
              </a:rPr>
              <a:t>generally carry out measurements of sediment transport using the following</a:t>
            </a:r>
            <a:r>
              <a:rPr lang="en-IN" sz="2600" dirty="0">
                <a:latin typeface="Calibri" pitchFamily="34" charset="0"/>
              </a:rPr>
              <a:t> </a:t>
            </a:r>
            <a:r>
              <a:rPr lang="en-US" sz="2600" dirty="0">
                <a:latin typeface="Calibri" pitchFamily="34" charset="0"/>
              </a:rPr>
              <a:t>methods :</a:t>
            </a:r>
            <a:endParaRPr lang="en-IN" sz="2600" dirty="0">
              <a:latin typeface="Calibri" pitchFamily="34" charset="0"/>
            </a:endParaRPr>
          </a:p>
          <a:p>
            <a:pPr marL="365760" indent="-256032" algn="just" fontAlgn="auto">
              <a:lnSpc>
                <a:spcPct val="150000"/>
              </a:lnSpc>
              <a:spcAft>
                <a:spcPts val="0"/>
              </a:spcAft>
              <a:buFont typeface="Wingdings 3"/>
              <a:buChar char=""/>
              <a:defRPr/>
            </a:pPr>
            <a:r>
              <a:rPr lang="en-US" sz="2600">
                <a:latin typeface="Calibri" pitchFamily="34" charset="0"/>
              </a:rPr>
              <a:t>Wave refraction studies Determines places of wave convergence or divergence</a:t>
            </a:r>
            <a:r>
              <a:rPr lang="en-IN" sz="2600" dirty="0">
                <a:latin typeface="Calibri" pitchFamily="34" charset="0"/>
              </a:rPr>
              <a:t> </a:t>
            </a:r>
            <a:r>
              <a:rPr lang="en-US" sz="2600" dirty="0">
                <a:latin typeface="Calibri" pitchFamily="34" charset="0"/>
              </a:rPr>
              <a:t>and provide quantitative measurement.</a:t>
            </a:r>
            <a:endParaRPr lang="en-IN" sz="2600" dirty="0">
              <a:latin typeface="Calibri" pitchFamily="34" charset="0"/>
            </a:endParaRPr>
          </a:p>
          <a:p>
            <a:pPr marL="365760" indent="-256032" algn="just" fontAlgn="auto">
              <a:lnSpc>
                <a:spcPct val="150000"/>
              </a:lnSpc>
              <a:spcAft>
                <a:spcPts val="0"/>
              </a:spcAft>
              <a:buFont typeface="Wingdings 3"/>
              <a:buChar char=""/>
              <a:defRPr/>
            </a:pPr>
            <a:r>
              <a:rPr lang="en-US" sz="2600" dirty="0">
                <a:latin typeface="Calibri" pitchFamily="34" charset="0"/>
              </a:rPr>
              <a:t> Using geomorphic</a:t>
            </a:r>
            <a:r>
              <a:rPr lang="en-IN" sz="2600" dirty="0">
                <a:latin typeface="Calibri" pitchFamily="34" charset="0"/>
              </a:rPr>
              <a:t> </a:t>
            </a:r>
            <a:r>
              <a:rPr lang="en-US" sz="2600" dirty="0">
                <a:latin typeface="Calibri" pitchFamily="34" charset="0"/>
              </a:rPr>
              <a:t>indicators</a:t>
            </a:r>
            <a:endParaRPr lang="en-IN" sz="2600" dirty="0">
              <a:latin typeface="Calibri" pitchFamily="34" charset="0"/>
            </a:endParaRPr>
          </a:p>
          <a:p>
            <a:pPr marL="365760" indent="-256032" algn="just" fontAlgn="auto">
              <a:lnSpc>
                <a:spcPct val="150000"/>
              </a:lnSpc>
              <a:spcAft>
                <a:spcPts val="0"/>
              </a:spcAft>
              <a:buFont typeface="Wingdings 3"/>
              <a:buChar char=""/>
              <a:defRPr/>
            </a:pPr>
            <a:r>
              <a:rPr lang="en-US" sz="2600" dirty="0">
                <a:latin typeface="Calibri" pitchFamily="34" charset="0"/>
              </a:rPr>
              <a:t>Based on geomorphic indicators sediment transport</a:t>
            </a:r>
            <a:r>
              <a:rPr lang="en-IN" sz="2600" dirty="0">
                <a:latin typeface="Calibri" pitchFamily="34" charset="0"/>
              </a:rPr>
              <a:t> </a:t>
            </a:r>
            <a:r>
              <a:rPr lang="en-US" sz="2600" dirty="0">
                <a:latin typeface="Calibri" pitchFamily="34" charset="0"/>
              </a:rPr>
              <a:t>direction is decided</a:t>
            </a:r>
            <a:r>
              <a:rPr lang="en-US" sz="2400" dirty="0">
                <a:latin typeface="Calibri" pitchFamily="34" charset="0"/>
              </a:rPr>
              <a:t>.</a:t>
            </a:r>
            <a:endParaRPr lang="en-IN" sz="2400" dirty="0"/>
          </a:p>
        </p:txBody>
      </p:sp>
      <p:sp>
        <p:nvSpPr>
          <p:cNvPr id="3" name="Title 2">
            <a:extLst>
              <a:ext uri="{FF2B5EF4-FFF2-40B4-BE49-F238E27FC236}">
                <a16:creationId xmlns:a16="http://schemas.microsoft.com/office/drawing/2014/main" id="{AA70B33F-EA1A-A2E3-11A5-12A6D2A53121}"/>
              </a:ext>
            </a:extLst>
          </p:cNvPr>
          <p:cNvSpPr>
            <a:spLocks noGrp="1"/>
          </p:cNvSpPr>
          <p:nvPr>
            <p:ph type="title"/>
          </p:nvPr>
        </p:nvSpPr>
        <p:spPr/>
        <p:txBody>
          <a:bodyPr>
            <a:normAutofit fontScale="90000"/>
          </a:bodyPr>
          <a:lstStyle/>
          <a:p>
            <a:pPr fontAlgn="auto">
              <a:spcAft>
                <a:spcPts val="0"/>
              </a:spcAft>
              <a:defRPr/>
            </a:pPr>
            <a:r>
              <a:rPr lang="en-US" sz="4000" dirty="0">
                <a:latin typeface="Calibri" pitchFamily="34" charset="0"/>
              </a:rPr>
              <a:t>Sediment transport measurements</a:t>
            </a:r>
            <a:br>
              <a:rPr lang="en-IN" dirty="0"/>
            </a:br>
            <a:endParaRPr lang="en-IN"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936F114-B363-6EF1-FB8A-3A14CD83A8B2}"/>
              </a:ext>
            </a:extLst>
          </p:cNvPr>
          <p:cNvSpPr>
            <a:spLocks noGrp="1"/>
          </p:cNvSpPr>
          <p:nvPr>
            <p:ph idx="1"/>
          </p:nvPr>
        </p:nvSpPr>
        <p:spPr>
          <a:xfrm>
            <a:off x="457200" y="914400"/>
            <a:ext cx="8229600" cy="4495800"/>
          </a:xfrm>
        </p:spPr>
        <p:txBody>
          <a:bodyPr>
            <a:normAutofit fontScale="92500"/>
          </a:bodyPr>
          <a:lstStyle/>
          <a:p>
            <a:pPr marL="365760" indent="-256032" algn="just" fontAlgn="auto">
              <a:spcAft>
                <a:spcPts val="0"/>
              </a:spcAft>
              <a:buFont typeface="Wingdings 3"/>
              <a:buChar char=""/>
              <a:defRPr/>
            </a:pPr>
            <a:endParaRPr lang="en-IN" sz="2800" dirty="0">
              <a:latin typeface="Calibri" pitchFamily="34" charset="0"/>
            </a:endParaRPr>
          </a:p>
          <a:p>
            <a:pPr marL="365760" indent="-256032" algn="just" fontAlgn="auto">
              <a:lnSpc>
                <a:spcPct val="150000"/>
              </a:lnSpc>
              <a:spcAft>
                <a:spcPts val="0"/>
              </a:spcAft>
              <a:buFont typeface="Wingdings 3"/>
              <a:buChar char=""/>
              <a:defRPr/>
            </a:pPr>
            <a:r>
              <a:rPr lang="en-US" sz="2800" dirty="0" err="1">
                <a:latin typeface="Calibri" pitchFamily="34" charset="0"/>
              </a:rPr>
              <a:t>Sedimentological</a:t>
            </a:r>
            <a:r>
              <a:rPr lang="en-IN" sz="2800" dirty="0">
                <a:latin typeface="Calibri" pitchFamily="34" charset="0"/>
              </a:rPr>
              <a:t> </a:t>
            </a:r>
            <a:r>
              <a:rPr lang="en-US" sz="2800" dirty="0">
                <a:latin typeface="Calibri" pitchFamily="34" charset="0"/>
              </a:rPr>
              <a:t>methods.</a:t>
            </a:r>
            <a:endParaRPr lang="en-IN" sz="2800" dirty="0">
              <a:latin typeface="Calibri" pitchFamily="34" charset="0"/>
            </a:endParaRPr>
          </a:p>
          <a:p>
            <a:pPr marL="365760" indent="-256032" algn="just" fontAlgn="auto">
              <a:lnSpc>
                <a:spcPct val="150000"/>
              </a:lnSpc>
              <a:spcAft>
                <a:spcPts val="0"/>
              </a:spcAft>
              <a:buFont typeface="Wingdings 3"/>
              <a:buChar char=""/>
              <a:defRPr/>
            </a:pPr>
            <a:r>
              <a:rPr lang="en-US" sz="2800" dirty="0">
                <a:latin typeface="Calibri" pitchFamily="34" charset="0"/>
              </a:rPr>
              <a:t>Beach profile study, sediment budget measurement.</a:t>
            </a:r>
            <a:endParaRPr lang="en-IN" sz="2800" dirty="0">
              <a:latin typeface="Calibri" pitchFamily="34" charset="0"/>
            </a:endParaRPr>
          </a:p>
          <a:p>
            <a:pPr marL="365760" indent="-256032" algn="just" fontAlgn="auto">
              <a:lnSpc>
                <a:spcPct val="150000"/>
              </a:lnSpc>
              <a:spcAft>
                <a:spcPts val="0"/>
              </a:spcAft>
              <a:buFont typeface="Wingdings 3"/>
              <a:buChar char=""/>
              <a:defRPr/>
            </a:pPr>
            <a:r>
              <a:rPr lang="en-US" sz="2800" dirty="0">
                <a:latin typeface="Calibri" pitchFamily="34" charset="0"/>
              </a:rPr>
              <a:t> Sediment trap study Suspended sediments are collected in sediment trap and</a:t>
            </a:r>
            <a:r>
              <a:rPr lang="en-IN" sz="2800" dirty="0">
                <a:latin typeface="Calibri" pitchFamily="34" charset="0"/>
              </a:rPr>
              <a:t> </a:t>
            </a:r>
            <a:r>
              <a:rPr lang="en-US" sz="2800" dirty="0">
                <a:latin typeface="Calibri" pitchFamily="34" charset="0"/>
              </a:rPr>
              <a:t>are measured</a:t>
            </a:r>
            <a:endParaRPr lang="en-IN" sz="2800" dirty="0">
              <a:latin typeface="Calibri" pitchFamily="34" charset="0"/>
            </a:endParaRPr>
          </a:p>
          <a:p>
            <a:pPr marL="365760" indent="-256032" algn="just" fontAlgn="auto">
              <a:lnSpc>
                <a:spcPct val="150000"/>
              </a:lnSpc>
              <a:spcAft>
                <a:spcPts val="0"/>
              </a:spcAft>
              <a:buFont typeface="Wingdings 3"/>
              <a:buChar char=""/>
              <a:defRPr/>
            </a:pPr>
            <a:r>
              <a:rPr lang="en-US" sz="2800" dirty="0">
                <a:latin typeface="Calibri" pitchFamily="34" charset="0"/>
              </a:rPr>
              <a:t> Artificial tracer tracking Sediment transport direction detected from the movement</a:t>
            </a:r>
            <a:r>
              <a:rPr lang="en-IN" sz="2800" dirty="0">
                <a:latin typeface="Calibri" pitchFamily="34" charset="0"/>
              </a:rPr>
              <a:t> </a:t>
            </a:r>
            <a:r>
              <a:rPr lang="en-US" sz="2800" dirty="0">
                <a:latin typeface="Calibri" pitchFamily="34" charset="0"/>
              </a:rPr>
              <a:t>of artificial tracers</a:t>
            </a:r>
            <a:r>
              <a:rPr lang="en-US" sz="2400" dirty="0">
                <a:latin typeface="Calibri" pitchFamily="34" charset="0"/>
              </a:rPr>
              <a:t>.</a:t>
            </a:r>
            <a:endParaRPr lang="en-IN" sz="2400" dirty="0">
              <a:latin typeface="Calibri" pitchFamily="34" charset="0"/>
            </a:endParaRPr>
          </a:p>
          <a:p>
            <a:pPr marL="365760" indent="-256032" fontAlgn="auto">
              <a:spcAft>
                <a:spcPts val="0"/>
              </a:spcAft>
              <a:buFont typeface="Wingdings 3"/>
              <a:buChar char=""/>
              <a:defRPr/>
            </a:pP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1D727C-D78C-E99C-622C-39AD425D8DE6}"/>
              </a:ext>
            </a:extLst>
          </p:cNvPr>
          <p:cNvSpPr>
            <a:spLocks noGrp="1"/>
          </p:cNvSpPr>
          <p:nvPr>
            <p:ph idx="1"/>
          </p:nvPr>
        </p:nvSpPr>
        <p:spPr>
          <a:xfrm>
            <a:off x="457200" y="304800"/>
            <a:ext cx="7772400" cy="5715000"/>
          </a:xfrm>
        </p:spPr>
        <p:txBody>
          <a:bodyPr>
            <a:normAutofit/>
          </a:bodyPr>
          <a:lstStyle/>
          <a:p>
            <a:pPr marL="365760" indent="-256032" algn="just" fontAlgn="auto">
              <a:spcAft>
                <a:spcPts val="0"/>
              </a:spcAft>
              <a:buFont typeface="Wingdings 3"/>
              <a:buChar char=""/>
              <a:defRPr/>
            </a:pPr>
            <a:endParaRPr lang="en-US" sz="2400" dirty="0">
              <a:latin typeface="Calibri" pitchFamily="34" charset="0"/>
            </a:endParaRPr>
          </a:p>
          <a:p>
            <a:pPr marL="365760" indent="-256032" fontAlgn="auto">
              <a:spcAft>
                <a:spcPts val="0"/>
              </a:spcAft>
              <a:buFont typeface="Wingdings 3"/>
              <a:buChar char=""/>
              <a:defRPr/>
            </a:pPr>
            <a:r>
              <a:rPr lang="en-IN" sz="2400" dirty="0">
                <a:solidFill>
                  <a:schemeClr val="tx1">
                    <a:lumMod val="75000"/>
                    <a:lumOff val="25000"/>
                  </a:schemeClr>
                </a:solidFill>
                <a:latin typeface="Calibri" pitchFamily="34" charset="0"/>
              </a:rPr>
              <a:t>Flooding</a:t>
            </a:r>
          </a:p>
          <a:p>
            <a:pPr marL="365760" indent="-256032" fontAlgn="auto">
              <a:spcAft>
                <a:spcPts val="0"/>
              </a:spcAft>
              <a:buFont typeface="Wingdings 3"/>
              <a:buChar char=""/>
              <a:defRPr/>
            </a:pPr>
            <a:r>
              <a:rPr lang="en-US" sz="2400" dirty="0">
                <a:solidFill>
                  <a:schemeClr val="tx1">
                    <a:lumMod val="75000"/>
                    <a:lumOff val="25000"/>
                  </a:schemeClr>
                </a:solidFill>
                <a:latin typeface="Calibri" pitchFamily="34" charset="0"/>
              </a:rPr>
              <a:t>Diffraction</a:t>
            </a:r>
          </a:p>
          <a:p>
            <a:pPr marL="365760" indent="-256032" fontAlgn="auto">
              <a:spcAft>
                <a:spcPts val="0"/>
              </a:spcAft>
              <a:buFont typeface="Wingdings 3"/>
              <a:buChar char=""/>
              <a:defRPr/>
            </a:pPr>
            <a:r>
              <a:rPr lang="en-US" sz="2400" dirty="0">
                <a:solidFill>
                  <a:schemeClr val="tx1">
                    <a:lumMod val="75000"/>
                    <a:lumOff val="25000"/>
                  </a:schemeClr>
                </a:solidFill>
                <a:latin typeface="Calibri" pitchFamily="34" charset="0"/>
              </a:rPr>
              <a:t>Refraction</a:t>
            </a:r>
            <a:endParaRPr lang="en-US" sz="2400" dirty="0">
              <a:latin typeface="Calibri" pitchFamily="34" charset="0"/>
            </a:endParaRPr>
          </a:p>
          <a:p>
            <a:pPr marL="365760" indent="-256032" algn="just" fontAlgn="auto">
              <a:spcAft>
                <a:spcPts val="0"/>
              </a:spcAft>
              <a:buFont typeface="Wingdings 3"/>
              <a:buChar char=""/>
              <a:defRPr/>
            </a:pPr>
            <a:r>
              <a:rPr lang="en-US" sz="2400" dirty="0">
                <a:latin typeface="Calibri" pitchFamily="34" charset="0"/>
              </a:rPr>
              <a:t>Sediment transport is the one of the important coastal process.</a:t>
            </a:r>
            <a:endParaRPr lang="en-IN" sz="2400" dirty="0">
              <a:latin typeface="Calibri" pitchFamily="34" charset="0"/>
            </a:endParaRPr>
          </a:p>
          <a:p>
            <a:pPr marL="365760" indent="-256032" algn="just" fontAlgn="auto">
              <a:spcAft>
                <a:spcPts val="0"/>
              </a:spcAft>
              <a:buFont typeface="Wingdings 3"/>
              <a:buChar char=""/>
              <a:defRPr/>
            </a:pPr>
            <a:r>
              <a:rPr lang="en-IN" sz="2400" dirty="0">
                <a:latin typeface="Calibri" pitchFamily="34" charset="0"/>
              </a:rPr>
              <a:t>The analysis and prediction of sediment transport have great commercial, aesthetic, social, and scientific importance owing to the sustainable development and coastal zone management.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0DBD6F0-9F07-3B86-A0A4-96A7D371F368}"/>
              </a:ext>
            </a:extLst>
          </p:cNvPr>
          <p:cNvSpPr>
            <a:spLocks noGrp="1"/>
          </p:cNvSpPr>
          <p:nvPr>
            <p:ph idx="1"/>
          </p:nvPr>
        </p:nvSpPr>
        <p:spPr/>
        <p:txBody>
          <a:bodyPr>
            <a:normAutofit lnSpcReduction="10000"/>
          </a:bodyPr>
          <a:lstStyle/>
          <a:p>
            <a:pPr marL="365760" indent="-256032" algn="just" fontAlgn="auto">
              <a:lnSpc>
                <a:spcPct val="150000"/>
              </a:lnSpc>
              <a:spcAft>
                <a:spcPts val="0"/>
              </a:spcAft>
              <a:buFont typeface="Wingdings 3"/>
              <a:buChar char=""/>
              <a:defRPr/>
            </a:pPr>
            <a:r>
              <a:rPr lang="en-IN" sz="2400" dirty="0">
                <a:latin typeface="Calibri" pitchFamily="34" charset="0"/>
              </a:rPr>
              <a:t>Coastal processes are highly unpredictable and is a challenge to coastal scientists. </a:t>
            </a:r>
          </a:p>
          <a:p>
            <a:pPr marL="365760" indent="-256032" algn="just" fontAlgn="auto">
              <a:lnSpc>
                <a:spcPct val="150000"/>
              </a:lnSpc>
              <a:spcAft>
                <a:spcPts val="0"/>
              </a:spcAft>
              <a:buFont typeface="Wingdings 3"/>
              <a:buNone/>
              <a:defRPr/>
            </a:pPr>
            <a:r>
              <a:rPr lang="en-IN" sz="2400" dirty="0">
                <a:latin typeface="Calibri" pitchFamily="34" charset="0"/>
              </a:rPr>
              <a:t> Coastal processes are important in the case of </a:t>
            </a:r>
          </a:p>
          <a:p>
            <a:pPr marL="365760" indent="-256032" algn="just" fontAlgn="auto">
              <a:lnSpc>
                <a:spcPct val="150000"/>
              </a:lnSpc>
              <a:spcAft>
                <a:spcPts val="0"/>
              </a:spcAft>
              <a:buFont typeface="Wingdings 3"/>
              <a:buChar char=""/>
              <a:defRPr/>
            </a:pPr>
            <a:r>
              <a:rPr lang="en-IN" sz="2400" dirty="0">
                <a:latin typeface="Calibri" pitchFamily="34" charset="0"/>
              </a:rPr>
              <a:t>Prediction of environmental quality and impact </a:t>
            </a:r>
          </a:p>
          <a:p>
            <a:pPr marL="365760" indent="-256032" algn="just" fontAlgn="auto">
              <a:lnSpc>
                <a:spcPct val="150000"/>
              </a:lnSpc>
              <a:spcAft>
                <a:spcPts val="0"/>
              </a:spcAft>
              <a:buFont typeface="Wingdings 3"/>
              <a:buChar char=""/>
              <a:defRPr/>
            </a:pPr>
            <a:r>
              <a:rPr lang="en-IN" sz="2400" dirty="0">
                <a:latin typeface="Calibri" pitchFamily="34" charset="0"/>
              </a:rPr>
              <a:t>Habitat stability,</a:t>
            </a:r>
          </a:p>
          <a:p>
            <a:pPr marL="365760" indent="-256032" algn="just" fontAlgn="auto">
              <a:lnSpc>
                <a:spcPct val="150000"/>
              </a:lnSpc>
              <a:spcAft>
                <a:spcPts val="0"/>
              </a:spcAft>
              <a:buFont typeface="Wingdings 3"/>
              <a:buChar char=""/>
              <a:defRPr/>
            </a:pPr>
            <a:r>
              <a:rPr lang="en-IN" sz="2400" dirty="0">
                <a:latin typeface="Calibri" pitchFamily="34" charset="0"/>
              </a:rPr>
              <a:t>Public health risks,</a:t>
            </a:r>
          </a:p>
          <a:p>
            <a:pPr marL="365760" indent="-256032" algn="just" fontAlgn="auto">
              <a:lnSpc>
                <a:spcPct val="150000"/>
              </a:lnSpc>
              <a:spcAft>
                <a:spcPts val="0"/>
              </a:spcAft>
              <a:buFont typeface="Wingdings 3"/>
              <a:buChar char=""/>
              <a:defRPr/>
            </a:pPr>
            <a:r>
              <a:rPr lang="en-IN" sz="2400" dirty="0">
                <a:latin typeface="Calibri" pitchFamily="34" charset="0"/>
              </a:rPr>
              <a:t>Marine hazards such as ship grounding</a:t>
            </a:r>
          </a:p>
          <a:p>
            <a:pPr marL="365760" indent="-256032" algn="just" fontAlgn="auto">
              <a:lnSpc>
                <a:spcPct val="150000"/>
              </a:lnSpc>
              <a:spcAft>
                <a:spcPts val="0"/>
              </a:spcAft>
              <a:buFont typeface="Wingdings 3"/>
              <a:buChar char=""/>
              <a:defRPr/>
            </a:pPr>
            <a:r>
              <a:rPr lang="en-IN" sz="2400" dirty="0">
                <a:latin typeface="Calibri" pitchFamily="34" charset="0"/>
              </a:rPr>
              <a:t>Access to ports, seabed scouring </a:t>
            </a:r>
          </a:p>
          <a:p>
            <a:pPr marL="365760" indent="-256032" algn="just" fontAlgn="auto">
              <a:lnSpc>
                <a:spcPct val="150000"/>
              </a:lnSpc>
              <a:spcAft>
                <a:spcPts val="0"/>
              </a:spcAft>
              <a:buFont typeface="Wingdings 3"/>
              <a:buChar char=""/>
              <a:defRPr/>
            </a:pPr>
            <a:endParaRPr lang="en-IN" sz="2400" dirty="0">
              <a:latin typeface="Calibri" pitchFamily="34" charset="0"/>
            </a:endParaRPr>
          </a:p>
        </p:txBody>
      </p:sp>
      <p:sp>
        <p:nvSpPr>
          <p:cNvPr id="3" name="Title 2">
            <a:extLst>
              <a:ext uri="{FF2B5EF4-FFF2-40B4-BE49-F238E27FC236}">
                <a16:creationId xmlns:a16="http://schemas.microsoft.com/office/drawing/2014/main" id="{44DE1C37-4B61-3491-B0F5-6030FBD78C74}"/>
              </a:ext>
            </a:extLst>
          </p:cNvPr>
          <p:cNvSpPr>
            <a:spLocks noGrp="1"/>
          </p:cNvSpPr>
          <p:nvPr>
            <p:ph type="title"/>
          </p:nvPr>
        </p:nvSpPr>
        <p:spPr/>
        <p:txBody>
          <a:bodyPr/>
          <a:lstStyle/>
          <a:p>
            <a:pPr fontAlgn="auto">
              <a:spcAft>
                <a:spcPts val="0"/>
              </a:spcAft>
              <a:defRPr/>
            </a:pPr>
            <a:r>
              <a:rPr lang="en-US" sz="4000" dirty="0">
                <a:latin typeface="Calibri" pitchFamily="34" charset="0"/>
              </a:rPr>
              <a:t>Conclusion</a:t>
            </a:r>
            <a:endParaRPr lang="en-IN" sz="4000" dirty="0">
              <a:latin typeface="Calibri"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1">
            <a:extLst>
              <a:ext uri="{FF2B5EF4-FFF2-40B4-BE49-F238E27FC236}">
                <a16:creationId xmlns:a16="http://schemas.microsoft.com/office/drawing/2014/main" id="{87D8FE27-C292-6F1A-9C69-E52B288A2A86}"/>
              </a:ext>
            </a:extLst>
          </p:cNvPr>
          <p:cNvSpPr>
            <a:spLocks noGrp="1"/>
          </p:cNvSpPr>
          <p:nvPr>
            <p:ph idx="1"/>
          </p:nvPr>
        </p:nvSpPr>
        <p:spPr>
          <a:xfrm>
            <a:off x="457200" y="838200"/>
            <a:ext cx="8229600" cy="5168900"/>
          </a:xfrm>
        </p:spPr>
        <p:txBody>
          <a:bodyPr/>
          <a:lstStyle/>
          <a:p>
            <a:pPr algn="just">
              <a:lnSpc>
                <a:spcPct val="150000"/>
              </a:lnSpc>
            </a:pPr>
            <a:endParaRPr lang="en-IN" altLang="en-US" sz="2400">
              <a:latin typeface="Calibri" panose="020F0502020204030204" pitchFamily="34" charset="0"/>
            </a:endParaRPr>
          </a:p>
          <a:p>
            <a:pPr algn="just">
              <a:lnSpc>
                <a:spcPct val="150000"/>
              </a:lnSpc>
            </a:pPr>
            <a:r>
              <a:rPr lang="en-IN" altLang="en-US" sz="2400">
                <a:latin typeface="Calibri" panose="020F0502020204030204" pitchFamily="34" charset="0"/>
              </a:rPr>
              <a:t>Siltation of harbours, infill of reservoirs and artificial lakes </a:t>
            </a:r>
          </a:p>
          <a:p>
            <a:pPr algn="just">
              <a:lnSpc>
                <a:spcPct val="150000"/>
              </a:lnSpc>
            </a:pPr>
            <a:r>
              <a:rPr lang="en-IN" altLang="en-US" sz="2400">
                <a:latin typeface="Calibri" panose="020F0502020204030204" pitchFamily="34" charset="0"/>
              </a:rPr>
              <a:t>And in coastline protection.</a:t>
            </a:r>
          </a:p>
          <a:p>
            <a:pPr algn="just">
              <a:lnSpc>
                <a:spcPct val="150000"/>
              </a:lnSpc>
            </a:pPr>
            <a:r>
              <a:rPr lang="en-IN" altLang="en-US" sz="2400">
                <a:latin typeface="Calibri" panose="020F0502020204030204" pitchFamily="34" charset="0"/>
              </a:rPr>
              <a:t>It is very crucial to understand the nearshore physical system, the consequent impact on sediment dynamics, and the coastline’s response to it.</a:t>
            </a:r>
          </a:p>
          <a:p>
            <a:endParaRPr lang="en-IN" altLang="en-US"/>
          </a:p>
          <a:p>
            <a:endParaRPr lang="en-IN" alt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1">
            <a:extLst>
              <a:ext uri="{FF2B5EF4-FFF2-40B4-BE49-F238E27FC236}">
                <a16:creationId xmlns:a16="http://schemas.microsoft.com/office/drawing/2014/main" id="{45BC676B-4126-3399-4459-54FDF84453EC}"/>
              </a:ext>
            </a:extLst>
          </p:cNvPr>
          <p:cNvSpPr>
            <a:spLocks noGrp="1"/>
          </p:cNvSpPr>
          <p:nvPr>
            <p:ph idx="1"/>
          </p:nvPr>
        </p:nvSpPr>
        <p:spPr/>
        <p:txBody>
          <a:bodyPr/>
          <a:lstStyle/>
          <a:p>
            <a:endParaRPr lang="en-US" altLang="en-US"/>
          </a:p>
          <a:p>
            <a:r>
              <a:rPr lang="en-US" altLang="en-US" sz="2400">
                <a:latin typeface="Calibri" panose="020F0502020204030204" pitchFamily="34" charset="0"/>
              </a:rPr>
              <a:t>Robert G.Dean &amp;Robert A.Dalrymple,Coastal processes with engineering applications,2002,04.</a:t>
            </a:r>
            <a:endParaRPr lang="en-IN" altLang="en-US" sz="2400">
              <a:latin typeface="Calibri" panose="020F0502020204030204" pitchFamily="34" charset="0"/>
            </a:endParaRPr>
          </a:p>
          <a:p>
            <a:endParaRPr lang="en-IN" altLang="en-US" sz="2400">
              <a:latin typeface="Calibri" panose="020F0502020204030204" pitchFamily="34" charset="0"/>
            </a:endParaRPr>
          </a:p>
          <a:p>
            <a:r>
              <a:rPr lang="en-IN" altLang="en-US" sz="2400">
                <a:latin typeface="Calibri" panose="020F0502020204030204" pitchFamily="34" charset="0"/>
              </a:rPr>
              <a:t>Walton Jr., T. L. and Bruno, R. O., Longshore transport at a detached break water, Phase II. J. Coast. Res., 1989, 5, 679–691.</a:t>
            </a:r>
          </a:p>
          <a:p>
            <a:r>
              <a:rPr lang="en-US" altLang="en-US" sz="2400">
                <a:latin typeface="Calibri" panose="020F0502020204030204" pitchFamily="34" charset="0"/>
              </a:rPr>
              <a:t>U.S corps engineers, Coastal engineering manual.</a:t>
            </a:r>
          </a:p>
          <a:p>
            <a:r>
              <a:rPr lang="en-US" altLang="en-US" sz="2400">
                <a:latin typeface="Calibri" panose="020F0502020204030204" pitchFamily="34" charset="0"/>
                <a:hlinkClick r:id="rId2"/>
              </a:rPr>
              <a:t>www.googlebooks.com</a:t>
            </a:r>
            <a:endParaRPr lang="en-US" altLang="en-US" sz="2400">
              <a:latin typeface="Calibri" panose="020F0502020204030204" pitchFamily="34" charset="0"/>
            </a:endParaRPr>
          </a:p>
          <a:p>
            <a:endParaRPr lang="en-IN" altLang="en-US" sz="2400">
              <a:latin typeface="Calibri" panose="020F0502020204030204" pitchFamily="34" charset="0"/>
            </a:endParaRPr>
          </a:p>
        </p:txBody>
      </p:sp>
      <p:sp>
        <p:nvSpPr>
          <p:cNvPr id="3" name="Title 2">
            <a:extLst>
              <a:ext uri="{FF2B5EF4-FFF2-40B4-BE49-F238E27FC236}">
                <a16:creationId xmlns:a16="http://schemas.microsoft.com/office/drawing/2014/main" id="{0258FA65-E54C-FF5F-40D6-831CDA0C5A20}"/>
              </a:ext>
            </a:extLst>
          </p:cNvPr>
          <p:cNvSpPr>
            <a:spLocks noGrp="1"/>
          </p:cNvSpPr>
          <p:nvPr>
            <p:ph type="title"/>
          </p:nvPr>
        </p:nvSpPr>
        <p:spPr/>
        <p:txBody>
          <a:bodyPr/>
          <a:lstStyle/>
          <a:p>
            <a:pPr fontAlgn="auto">
              <a:spcAft>
                <a:spcPts val="0"/>
              </a:spcAft>
              <a:defRPr/>
            </a:pPr>
            <a:r>
              <a:rPr lang="en-US" sz="3600" dirty="0" err="1">
                <a:latin typeface="Calibri" pitchFamily="34" charset="0"/>
              </a:rPr>
              <a:t>Refernces</a:t>
            </a:r>
            <a:endParaRPr lang="en-IN" sz="3600" dirty="0">
              <a:latin typeface="Calibri"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C6F6E4D-1024-E5C5-5453-545302E5895D}"/>
              </a:ext>
            </a:extLst>
          </p:cNvPr>
          <p:cNvSpPr>
            <a:spLocks noGrp="1"/>
          </p:cNvSpPr>
          <p:nvPr>
            <p:ph type="title"/>
          </p:nvPr>
        </p:nvSpPr>
        <p:spPr>
          <a:xfrm>
            <a:off x="457200" y="3352800"/>
            <a:ext cx="8229600" cy="1524000"/>
          </a:xfrm>
        </p:spPr>
        <p:txBody>
          <a:bodyPr/>
          <a:lstStyle/>
          <a:p>
            <a:pPr fontAlgn="auto">
              <a:spcAft>
                <a:spcPts val="0"/>
              </a:spcAft>
              <a:defRPr/>
            </a:pPr>
            <a:r>
              <a:rPr lang="en-US" dirty="0"/>
              <a:t>		</a:t>
            </a:r>
            <a:r>
              <a:rPr lang="en-US" i="1" dirty="0"/>
              <a:t>THANK YOU…………</a:t>
            </a:r>
            <a:endParaRPr lang="en-IN" i="1"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Box 2">
            <a:extLst>
              <a:ext uri="{FF2B5EF4-FFF2-40B4-BE49-F238E27FC236}">
                <a16:creationId xmlns:a16="http://schemas.microsoft.com/office/drawing/2014/main" id="{FD6D62C9-A8A4-F09A-408A-729025C1DE6C}"/>
              </a:ext>
            </a:extLst>
          </p:cNvPr>
          <p:cNvSpPr txBox="1">
            <a:spLocks noChangeArrowheads="1"/>
          </p:cNvSpPr>
          <p:nvPr/>
        </p:nvSpPr>
        <p:spPr bwMode="auto">
          <a:xfrm>
            <a:off x="2057400" y="1143000"/>
            <a:ext cx="56388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r>
              <a:rPr lang="en-GB" altLang="en-US">
                <a:latin typeface="Georgia" panose="02040502050405020303" pitchFamily="18" charset="0"/>
              </a:rPr>
              <a:t>This powerpoint was kindly donated to</a:t>
            </a:r>
          </a:p>
          <a:p>
            <a:r>
              <a:rPr lang="en-GB" altLang="en-US">
                <a:latin typeface="Georgia" panose="02040502050405020303" pitchFamily="18" charset="0"/>
                <a:hlinkClick r:id="rId3"/>
              </a:rPr>
              <a:t>www.worldofteaching.com</a:t>
            </a:r>
            <a:endParaRPr lang="en-GB" altLang="en-US">
              <a:latin typeface="Georgia" panose="02040502050405020303" pitchFamily="18" charset="0"/>
            </a:endParaRPr>
          </a:p>
          <a:p>
            <a:endParaRPr lang="en-GB" altLang="en-US">
              <a:latin typeface="Georgia" panose="02040502050405020303" pitchFamily="18" charset="0"/>
            </a:endParaRPr>
          </a:p>
          <a:p>
            <a:endParaRPr lang="en-GB" altLang="en-US">
              <a:latin typeface="Georgia" panose="02040502050405020303" pitchFamily="18" charset="0"/>
            </a:endParaRPr>
          </a:p>
          <a:p>
            <a:r>
              <a:rPr lang="en-GB" altLang="en-US">
                <a:latin typeface="Georgia" panose="02040502050405020303" pitchFamily="18" charset="0"/>
                <a:hlinkClick r:id="rId3"/>
              </a:rPr>
              <a:t>http://www.worldofteaching.com</a:t>
            </a:r>
            <a:endParaRPr lang="en-GB" altLang="en-US">
              <a:latin typeface="Georgia" panose="02040502050405020303" pitchFamily="18" charset="0"/>
            </a:endParaRPr>
          </a:p>
          <a:p>
            <a:r>
              <a:rPr lang="en-GB" altLang="en-US">
                <a:latin typeface="Georgia" panose="02040502050405020303" pitchFamily="18" charset="0"/>
              </a:rPr>
              <a:t>Is home to well over a thousand powerpoints submitted by teachers. This a free site. Please visit and I hope it will help in your teaching</a:t>
            </a:r>
          </a:p>
        </p:txBody>
      </p:sp>
    </p:spTree>
  </p:cSld>
  <p:clrMapOvr>
    <a:masterClrMapping/>
  </p:clrMapOvr>
  <p:transition advTm="200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EC0341D-C592-FFCB-2B9A-F0E3B529FC59}"/>
              </a:ext>
            </a:extLst>
          </p:cNvPr>
          <p:cNvSpPr>
            <a:spLocks noGrp="1"/>
          </p:cNvSpPr>
          <p:nvPr>
            <p:ph idx="1"/>
          </p:nvPr>
        </p:nvSpPr>
        <p:spPr>
          <a:xfrm>
            <a:off x="457200" y="1295400"/>
            <a:ext cx="8229600" cy="4711700"/>
          </a:xfrm>
        </p:spPr>
        <p:txBody>
          <a:bodyPr>
            <a:normAutofit fontScale="92500" lnSpcReduction="10000"/>
          </a:bodyPr>
          <a:lstStyle/>
          <a:p>
            <a:pPr marL="365760" indent="-256032" fontAlgn="auto">
              <a:spcAft>
                <a:spcPts val="0"/>
              </a:spcAft>
              <a:buFont typeface="Wingdings 3"/>
              <a:buChar char=""/>
              <a:defRPr/>
            </a:pPr>
            <a:endParaRPr lang="en-IN" dirty="0"/>
          </a:p>
          <a:p>
            <a:pPr marL="365760" indent="-256032" fontAlgn="auto">
              <a:spcAft>
                <a:spcPts val="0"/>
              </a:spcAft>
              <a:buFont typeface="Wingdings 3"/>
              <a:buChar char=""/>
              <a:defRPr/>
            </a:pPr>
            <a:r>
              <a:rPr lang="en-IN" sz="2400" u="sng" dirty="0">
                <a:latin typeface="Calibri" pitchFamily="34" charset="0"/>
              </a:rPr>
              <a:t> accretion </a:t>
            </a:r>
            <a:r>
              <a:rPr lang="en-IN" sz="2400" dirty="0">
                <a:latin typeface="Calibri" pitchFamily="34" charset="0"/>
              </a:rPr>
              <a:t>- natural or artificial deposition of sediment in a particular location</a:t>
            </a:r>
          </a:p>
          <a:p>
            <a:pPr marL="365760" indent="-256032" fontAlgn="auto">
              <a:spcAft>
                <a:spcPts val="0"/>
              </a:spcAft>
              <a:buFont typeface="Wingdings 3"/>
              <a:buChar char=""/>
              <a:defRPr/>
            </a:pPr>
            <a:endParaRPr lang="en-IN" sz="2400" dirty="0">
              <a:latin typeface="Calibri" pitchFamily="34" charset="0"/>
            </a:endParaRPr>
          </a:p>
          <a:p>
            <a:pPr marL="365760" indent="-256032" fontAlgn="auto">
              <a:spcAft>
                <a:spcPts val="0"/>
              </a:spcAft>
              <a:buFont typeface="Wingdings 3"/>
              <a:buChar char=""/>
              <a:defRPr/>
            </a:pPr>
            <a:r>
              <a:rPr lang="en-IN" sz="2400" u="sng" dirty="0">
                <a:latin typeface="Calibri" pitchFamily="34" charset="0"/>
              </a:rPr>
              <a:t> beach nourishment </a:t>
            </a:r>
            <a:r>
              <a:rPr lang="en-IN" sz="2400" dirty="0">
                <a:latin typeface="Calibri" pitchFamily="34" charset="0"/>
              </a:rPr>
              <a:t>- the restoration of a beach by the mechanical placement of sand on the beach for recreational and/ or shore protection purposes.</a:t>
            </a:r>
          </a:p>
          <a:p>
            <a:pPr marL="365760" indent="-256032" fontAlgn="auto">
              <a:spcAft>
                <a:spcPts val="0"/>
              </a:spcAft>
              <a:buFont typeface="Wingdings 3"/>
              <a:buChar char=""/>
              <a:defRPr/>
            </a:pPr>
            <a:endParaRPr lang="en-IN" sz="2400" dirty="0">
              <a:latin typeface="Calibri" pitchFamily="34" charset="0"/>
            </a:endParaRPr>
          </a:p>
          <a:p>
            <a:pPr marL="365760" indent="-256032" fontAlgn="auto">
              <a:spcAft>
                <a:spcPts val="0"/>
              </a:spcAft>
              <a:buFont typeface="Wingdings 3"/>
              <a:buChar char=""/>
              <a:defRPr/>
            </a:pPr>
            <a:r>
              <a:rPr lang="en-IN" sz="2400" u="sng" dirty="0">
                <a:latin typeface="Calibri" pitchFamily="34" charset="0"/>
              </a:rPr>
              <a:t> cross shore transport </a:t>
            </a:r>
            <a:r>
              <a:rPr lang="en-IN" sz="2400" dirty="0">
                <a:latin typeface="Calibri" pitchFamily="34" charset="0"/>
              </a:rPr>
              <a:t>- the displacement of sediment perpendicular to the shore</a:t>
            </a:r>
          </a:p>
          <a:p>
            <a:pPr marL="365760" indent="-256032" fontAlgn="auto">
              <a:spcAft>
                <a:spcPts val="0"/>
              </a:spcAft>
              <a:buFont typeface="Wingdings 3"/>
              <a:buChar char=""/>
              <a:defRPr/>
            </a:pPr>
            <a:endParaRPr lang="en-IN" sz="2400" dirty="0"/>
          </a:p>
          <a:p>
            <a:pPr marL="365760" indent="-256032" fontAlgn="auto">
              <a:spcAft>
                <a:spcPts val="0"/>
              </a:spcAft>
              <a:buFont typeface="Wingdings 3"/>
              <a:buChar char=""/>
              <a:defRPr/>
            </a:pPr>
            <a:r>
              <a:rPr lang="en-IN" sz="2600" dirty="0">
                <a:latin typeface="Calibri" pitchFamily="34" charset="0"/>
              </a:rPr>
              <a:t> </a:t>
            </a:r>
            <a:r>
              <a:rPr lang="en-IN" sz="2600" u="sng" dirty="0">
                <a:latin typeface="Calibri" pitchFamily="34" charset="0"/>
              </a:rPr>
              <a:t>erosion </a:t>
            </a:r>
            <a:r>
              <a:rPr lang="en-IN" sz="2600" dirty="0">
                <a:latin typeface="Calibri" pitchFamily="34" charset="0"/>
              </a:rPr>
              <a:t>- the removal of sediment from a particular location by the action of wind or water.</a:t>
            </a:r>
          </a:p>
        </p:txBody>
      </p:sp>
      <p:sp>
        <p:nvSpPr>
          <p:cNvPr id="3" name="Title 2">
            <a:extLst>
              <a:ext uri="{FF2B5EF4-FFF2-40B4-BE49-F238E27FC236}">
                <a16:creationId xmlns:a16="http://schemas.microsoft.com/office/drawing/2014/main" id="{96E08968-09DF-64F2-0039-148830EA3768}"/>
              </a:ext>
            </a:extLst>
          </p:cNvPr>
          <p:cNvSpPr>
            <a:spLocks noGrp="1"/>
          </p:cNvSpPr>
          <p:nvPr>
            <p:ph type="title"/>
          </p:nvPr>
        </p:nvSpPr>
        <p:spPr/>
        <p:txBody>
          <a:bodyPr>
            <a:normAutofit fontScale="90000"/>
          </a:bodyPr>
          <a:lstStyle/>
          <a:p>
            <a:pPr fontAlgn="auto">
              <a:spcAft>
                <a:spcPts val="0"/>
              </a:spcAft>
              <a:defRPr/>
            </a:pPr>
            <a:br>
              <a:rPr lang="en-IN" sz="3600" dirty="0"/>
            </a:br>
            <a:r>
              <a:rPr lang="en-IN" sz="3600" dirty="0"/>
              <a:t> </a:t>
            </a:r>
            <a:r>
              <a:rPr lang="en-IN" sz="3600" dirty="0">
                <a:latin typeface="Calibri" pitchFamily="34" charset="0"/>
              </a:rPr>
              <a:t>Sediment Transport and Coastal Processes </a:t>
            </a:r>
            <a:br>
              <a:rPr lang="en-IN" sz="3600" dirty="0">
                <a:latin typeface="Calibri" pitchFamily="34" charset="0"/>
              </a:rPr>
            </a:br>
            <a:r>
              <a:rPr lang="en-IN" sz="3600" dirty="0">
                <a:latin typeface="Calibri" pitchFamily="34" charset="0"/>
              </a:rPr>
              <a:t> Definitions </a:t>
            </a:r>
            <a:br>
              <a:rPr lang="en-IN" sz="3600" dirty="0">
                <a:latin typeface="Calibri" pitchFamily="34" charset="0"/>
              </a:rPr>
            </a:br>
            <a:r>
              <a:rPr lang="en-IN" sz="3600" dirty="0">
                <a:latin typeface="Calibri" pitchFamily="34" charset="0"/>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1">
            <a:extLst>
              <a:ext uri="{FF2B5EF4-FFF2-40B4-BE49-F238E27FC236}">
                <a16:creationId xmlns:a16="http://schemas.microsoft.com/office/drawing/2014/main" id="{2F6AB4EC-AA99-5E5C-4E0A-296DB284D584}"/>
              </a:ext>
            </a:extLst>
          </p:cNvPr>
          <p:cNvSpPr>
            <a:spLocks noGrp="1"/>
          </p:cNvSpPr>
          <p:nvPr>
            <p:ph idx="1"/>
          </p:nvPr>
        </p:nvSpPr>
        <p:spPr>
          <a:xfrm>
            <a:off x="685800" y="228600"/>
            <a:ext cx="8001000" cy="5715000"/>
          </a:xfrm>
        </p:spPr>
        <p:txBody>
          <a:bodyPr/>
          <a:lstStyle/>
          <a:p>
            <a:endParaRPr lang="en-IN" altLang="en-US" sz="2400">
              <a:latin typeface="Calibri" panose="020F0502020204030204" pitchFamily="34" charset="0"/>
            </a:endParaRPr>
          </a:p>
          <a:p>
            <a:pPr algn="just">
              <a:lnSpc>
                <a:spcPct val="150000"/>
              </a:lnSpc>
            </a:pPr>
            <a:r>
              <a:rPr lang="en-IN" altLang="en-US" sz="2400" u="sng">
                <a:latin typeface="Calibri" panose="020F0502020204030204" pitchFamily="34" charset="0"/>
              </a:rPr>
              <a:t> groin </a:t>
            </a:r>
            <a:r>
              <a:rPr lang="en-IN" altLang="en-US" sz="2400">
                <a:latin typeface="Calibri" panose="020F0502020204030204" pitchFamily="34" charset="0"/>
              </a:rPr>
              <a:t>- shore perpendicular structure, installed singly or as a field of groins, designed to trap sand from the littoral drift system .</a:t>
            </a:r>
          </a:p>
          <a:p>
            <a:pPr algn="just">
              <a:lnSpc>
                <a:spcPct val="150000"/>
              </a:lnSpc>
            </a:pPr>
            <a:r>
              <a:rPr lang="en-IN" altLang="en-US" sz="2400" u="sng">
                <a:latin typeface="Calibri" panose="020F0502020204030204" pitchFamily="34" charset="0"/>
              </a:rPr>
              <a:t>longshore transport (littoral drift</a:t>
            </a:r>
            <a:r>
              <a:rPr lang="en-IN" altLang="en-US" sz="2400">
                <a:latin typeface="Calibri" panose="020F0502020204030204" pitchFamily="34" charset="0"/>
              </a:rPr>
              <a:t>) - the displacement of sediment down the shore (parallel to the shore).</a:t>
            </a:r>
          </a:p>
          <a:p>
            <a:pPr algn="just">
              <a:lnSpc>
                <a:spcPct val="150000"/>
              </a:lnSpc>
            </a:pPr>
            <a:r>
              <a:rPr lang="en-IN" altLang="en-US" sz="2400" u="sng">
                <a:latin typeface="Calibri" panose="020F0502020204030204" pitchFamily="34" charset="0"/>
              </a:rPr>
              <a:t>offshore transport </a:t>
            </a:r>
            <a:r>
              <a:rPr lang="en-IN" altLang="en-US" sz="2400">
                <a:latin typeface="Calibri" panose="020F0502020204030204" pitchFamily="34" charset="0"/>
              </a:rPr>
              <a:t>- movement of sediment or water away from the shore</a:t>
            </a:r>
          </a:p>
          <a:p>
            <a:pPr algn="just">
              <a:lnSpc>
                <a:spcPct val="150000"/>
              </a:lnSpc>
            </a:pPr>
            <a:endParaRPr lang="en-IN" altLang="en-US" sz="2400">
              <a:latin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78035F7-3BF1-9610-3371-5F383FAA23C3}"/>
              </a:ext>
            </a:extLst>
          </p:cNvPr>
          <p:cNvSpPr>
            <a:spLocks noGrp="1"/>
          </p:cNvSpPr>
          <p:nvPr>
            <p:ph idx="1"/>
          </p:nvPr>
        </p:nvSpPr>
        <p:spPr>
          <a:xfrm>
            <a:off x="457200" y="533400"/>
            <a:ext cx="8229600" cy="5105400"/>
          </a:xfrm>
        </p:spPr>
        <p:txBody>
          <a:bodyPr>
            <a:normAutofit lnSpcReduction="10000"/>
          </a:bodyPr>
          <a:lstStyle/>
          <a:p>
            <a:pPr marL="365760" indent="-256032" algn="just" fontAlgn="auto">
              <a:lnSpc>
                <a:spcPct val="150000"/>
              </a:lnSpc>
              <a:spcAft>
                <a:spcPts val="0"/>
              </a:spcAft>
              <a:buFont typeface="Wingdings 3"/>
              <a:buChar char=""/>
              <a:defRPr/>
            </a:pPr>
            <a:endParaRPr lang="en-IN" sz="2400" dirty="0">
              <a:latin typeface="Calibri" pitchFamily="34" charset="0"/>
            </a:endParaRPr>
          </a:p>
          <a:p>
            <a:pPr marL="365760" indent="-256032" algn="just" fontAlgn="auto">
              <a:lnSpc>
                <a:spcPct val="150000"/>
              </a:lnSpc>
              <a:spcAft>
                <a:spcPts val="0"/>
              </a:spcAft>
              <a:buFont typeface="Wingdings 3"/>
              <a:buChar char=""/>
              <a:defRPr/>
            </a:pPr>
            <a:r>
              <a:rPr lang="en-IN" sz="2400" dirty="0">
                <a:latin typeface="Calibri" pitchFamily="34" charset="0"/>
              </a:rPr>
              <a:t> </a:t>
            </a:r>
            <a:r>
              <a:rPr lang="en-IN" sz="2400" u="sng" dirty="0">
                <a:latin typeface="Calibri" pitchFamily="34" charset="0"/>
              </a:rPr>
              <a:t>longshore bar </a:t>
            </a:r>
            <a:r>
              <a:rPr lang="en-IN" sz="2400" dirty="0">
                <a:latin typeface="Calibri" pitchFamily="34" charset="0"/>
              </a:rPr>
              <a:t>- offshore ridge or mound of sand, gravel or other loose material running parallel to the shore which is submerged (at least at high tide) and located a short distance from the shore.</a:t>
            </a:r>
          </a:p>
          <a:p>
            <a:pPr marL="365760" indent="-256032" algn="just" fontAlgn="auto">
              <a:lnSpc>
                <a:spcPct val="150000"/>
              </a:lnSpc>
              <a:spcAft>
                <a:spcPts val="0"/>
              </a:spcAft>
              <a:buFont typeface="Wingdings 3"/>
              <a:buChar char=""/>
              <a:defRPr/>
            </a:pPr>
            <a:r>
              <a:rPr lang="en-IN" sz="2400" u="sng" dirty="0">
                <a:latin typeface="Calibri" pitchFamily="34" charset="0"/>
              </a:rPr>
              <a:t>tombolo </a:t>
            </a:r>
            <a:r>
              <a:rPr lang="en-IN" sz="2400" dirty="0">
                <a:latin typeface="Calibri" pitchFamily="34" charset="0"/>
              </a:rPr>
              <a:t>- the combination of an offshore rock or island which is connected to the beach by a sand spit.</a:t>
            </a:r>
          </a:p>
          <a:p>
            <a:pPr marL="365760" indent="-256032" algn="just" fontAlgn="auto">
              <a:lnSpc>
                <a:spcPct val="150000"/>
              </a:lnSpc>
              <a:spcAft>
                <a:spcPts val="0"/>
              </a:spcAft>
              <a:buFont typeface="Wingdings 3"/>
              <a:buChar char=""/>
              <a:defRPr/>
            </a:pPr>
            <a:r>
              <a:rPr lang="en-IN" sz="2400" dirty="0">
                <a:latin typeface="Calibri" pitchFamily="34" charset="0"/>
              </a:rPr>
              <a:t> </a:t>
            </a:r>
            <a:r>
              <a:rPr lang="en-IN" sz="2400" u="sng" dirty="0">
                <a:latin typeface="Calibri" pitchFamily="34" charset="0"/>
              </a:rPr>
              <a:t>sand spit </a:t>
            </a:r>
            <a:r>
              <a:rPr lang="en-IN" sz="2400" dirty="0">
                <a:latin typeface="Calibri" pitchFamily="34" charset="0"/>
              </a:rPr>
              <a:t>- low tongue of land or a relatively long, narrow shoal extending from the land.</a:t>
            </a:r>
          </a:p>
          <a:p>
            <a:pPr marL="365760" indent="-256032" algn="just" fontAlgn="auto">
              <a:lnSpc>
                <a:spcPct val="150000"/>
              </a:lnSpc>
              <a:spcAft>
                <a:spcPts val="0"/>
              </a:spcAft>
              <a:buFont typeface="Wingdings 3"/>
              <a:buChar char=""/>
              <a:defRPr/>
            </a:pPr>
            <a:endParaRPr lang="en-IN" sz="2400" dirty="0">
              <a:latin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a:extLst>
              <a:ext uri="{FF2B5EF4-FFF2-40B4-BE49-F238E27FC236}">
                <a16:creationId xmlns:a16="http://schemas.microsoft.com/office/drawing/2014/main" id="{30E49D74-FCA6-E637-14C7-AC5840B7F567}"/>
              </a:ext>
            </a:extLst>
          </p:cNvPr>
          <p:cNvSpPr>
            <a:spLocks noGrp="1"/>
          </p:cNvSpPr>
          <p:nvPr>
            <p:ph idx="1"/>
          </p:nvPr>
        </p:nvSpPr>
        <p:spPr>
          <a:xfrm>
            <a:off x="457200" y="304800"/>
            <a:ext cx="8229600" cy="5702300"/>
          </a:xfrm>
        </p:spPr>
        <p:txBody>
          <a:bodyPr/>
          <a:lstStyle/>
          <a:p>
            <a:pPr algn="just">
              <a:lnSpc>
                <a:spcPct val="120000"/>
              </a:lnSpc>
            </a:pPr>
            <a:r>
              <a:rPr lang="en-IN" altLang="en-US" sz="2400" u="sng">
                <a:latin typeface="Calibri" panose="020F0502020204030204" pitchFamily="34" charset="0"/>
              </a:rPr>
              <a:t>Gabions</a:t>
            </a:r>
            <a:r>
              <a:rPr lang="en-IN" altLang="en-US" sz="2400">
                <a:latin typeface="Calibri" panose="020F0502020204030204" pitchFamily="34" charset="0"/>
              </a:rPr>
              <a:t>: Boulders and rocks are wired into mesh cages and usually placed in front of areas vulnerable to heavy to moderate erosion.</a:t>
            </a:r>
          </a:p>
          <a:p>
            <a:pPr algn="just">
              <a:lnSpc>
                <a:spcPct val="120000"/>
              </a:lnSpc>
            </a:pPr>
            <a:r>
              <a:rPr lang="en-IN" altLang="en-US" sz="2400" u="sng">
                <a:latin typeface="Calibri" panose="020F0502020204030204" pitchFamily="34" charset="0"/>
              </a:rPr>
              <a:t>onshore transport </a:t>
            </a:r>
            <a:r>
              <a:rPr lang="en-IN" altLang="en-US" sz="2400">
                <a:latin typeface="Calibri" panose="020F0502020204030204" pitchFamily="34" charset="0"/>
              </a:rPr>
              <a:t>- movement of sediment or water toward the shore.</a:t>
            </a:r>
          </a:p>
          <a:p>
            <a:pPr algn="just">
              <a:lnSpc>
                <a:spcPct val="120000"/>
              </a:lnSpc>
              <a:buFont typeface="Wingdings 3" panose="05040102010807070707" pitchFamily="18" charset="2"/>
              <a:buNone/>
            </a:pPr>
            <a:endParaRPr lang="en-IN" altLang="en-US" sz="4400">
              <a:latin typeface="Calibri" panose="020F0502020204030204" pitchFamily="34" charset="0"/>
            </a:endParaRPr>
          </a:p>
          <a:p>
            <a:pPr>
              <a:buFont typeface="Wingdings 3" panose="05040102010807070707" pitchFamily="18" charset="2"/>
              <a:buNone/>
            </a:pPr>
            <a:endParaRPr lang="en-IN" altLang="en-US" sz="3800">
              <a:latin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6">
            <a:extLst>
              <a:ext uri="{FF2B5EF4-FFF2-40B4-BE49-F238E27FC236}">
                <a16:creationId xmlns:a16="http://schemas.microsoft.com/office/drawing/2014/main" id="{0F15DB61-6433-E255-7478-42F7C47A7800}"/>
              </a:ext>
            </a:extLst>
          </p:cNvPr>
          <p:cNvSpPr>
            <a:spLocks noGrp="1"/>
          </p:cNvSpPr>
          <p:nvPr>
            <p:ph idx="1"/>
          </p:nvPr>
        </p:nvSpPr>
        <p:spPr/>
        <p:txBody>
          <a:bodyPr/>
          <a:lstStyle/>
          <a:p>
            <a:r>
              <a:rPr lang="en-IN" altLang="en-US"/>
              <a:t>The offshore</a:t>
            </a:r>
          </a:p>
          <a:p>
            <a:r>
              <a:rPr lang="en-IN" altLang="en-US"/>
              <a:t>  Nearshore </a:t>
            </a:r>
          </a:p>
          <a:p>
            <a:r>
              <a:rPr lang="en-IN" altLang="en-US"/>
              <a:t>  Beach </a:t>
            </a:r>
          </a:p>
          <a:p>
            <a:r>
              <a:rPr lang="en-IN" altLang="en-US"/>
              <a:t>  Coast </a:t>
            </a:r>
          </a:p>
        </p:txBody>
      </p:sp>
      <p:sp>
        <p:nvSpPr>
          <p:cNvPr id="2" name="Title 1">
            <a:extLst>
              <a:ext uri="{FF2B5EF4-FFF2-40B4-BE49-F238E27FC236}">
                <a16:creationId xmlns:a16="http://schemas.microsoft.com/office/drawing/2014/main" id="{FFA42957-E072-1DD3-F780-6D967AF989BE}"/>
              </a:ext>
            </a:extLst>
          </p:cNvPr>
          <p:cNvSpPr>
            <a:spLocks noGrp="1"/>
          </p:cNvSpPr>
          <p:nvPr>
            <p:ph type="title"/>
          </p:nvPr>
        </p:nvSpPr>
        <p:spPr>
          <a:xfrm>
            <a:off x="609600" y="704088"/>
            <a:ext cx="8077200" cy="1277112"/>
          </a:xfrm>
        </p:spPr>
        <p:txBody>
          <a:bodyPr>
            <a:normAutofit fontScale="90000"/>
          </a:bodyPr>
          <a:lstStyle/>
          <a:p>
            <a:pPr fontAlgn="auto">
              <a:spcAft>
                <a:spcPts val="0"/>
              </a:spcAft>
              <a:defRPr/>
            </a:pPr>
            <a:r>
              <a:rPr lang="en-IN" dirty="0"/>
              <a:t>1.Coastal  profile</a:t>
            </a:r>
            <a:br>
              <a:rPr lang="en-IN" dirty="0"/>
            </a:br>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1007</TotalTime>
  <Words>2441</Words>
  <Application>Microsoft Office PowerPoint</Application>
  <PresentationFormat>On-screen Show (4:3)</PresentationFormat>
  <Paragraphs>256</Paragraphs>
  <Slides>44</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44</vt:i4>
      </vt:variant>
    </vt:vector>
  </HeadingPairs>
  <TitlesOfParts>
    <vt:vector size="52" baseType="lpstr">
      <vt:lpstr>Lucida Sans Unicode</vt:lpstr>
      <vt:lpstr>Arial</vt:lpstr>
      <vt:lpstr>Wingdings 3</vt:lpstr>
      <vt:lpstr>Verdana</vt:lpstr>
      <vt:lpstr>Wingdings 2</vt:lpstr>
      <vt:lpstr>Calibri</vt:lpstr>
      <vt:lpstr>Georgia</vt:lpstr>
      <vt:lpstr>Concourse</vt:lpstr>
      <vt:lpstr>COASTAL PROCESSES</vt:lpstr>
      <vt:lpstr>Introduction</vt:lpstr>
      <vt:lpstr>PowerPoint Presentation</vt:lpstr>
      <vt:lpstr>PowerPoint Presentation</vt:lpstr>
      <vt:lpstr>  Sediment Transport and Coastal Processes   Definitions    </vt:lpstr>
      <vt:lpstr>PowerPoint Presentation</vt:lpstr>
      <vt:lpstr>PowerPoint Presentation</vt:lpstr>
      <vt:lpstr>PowerPoint Presentation</vt:lpstr>
      <vt:lpstr>1.Coastal  profile </vt:lpstr>
      <vt:lpstr>Figure 1</vt:lpstr>
      <vt:lpstr>Processes responsible for initiating sediment Transportation </vt:lpstr>
      <vt:lpstr>Coastal response </vt:lpstr>
      <vt:lpstr>PowerPoint Presentation</vt:lpstr>
      <vt:lpstr>PowerPoint Presentation</vt:lpstr>
      <vt:lpstr>Modes of Sediment transport</vt:lpstr>
      <vt:lpstr>PowerPoint Presentation</vt:lpstr>
      <vt:lpstr>Figure 2</vt:lpstr>
      <vt:lpstr>Longshore drift </vt:lpstr>
      <vt:lpstr>PowerPoint Presentation</vt:lpstr>
      <vt:lpstr>PowerPoint Presentation</vt:lpstr>
      <vt:lpstr>Energy flux model </vt:lpstr>
      <vt:lpstr>PowerPoint Presentation</vt:lpstr>
      <vt:lpstr>PowerPoint Presentation</vt:lpstr>
      <vt:lpstr>PowerPoint Presentation</vt:lpstr>
      <vt:lpstr>PowerPoint Presentation</vt:lpstr>
      <vt:lpstr>Longshore Sediment transport rate at different locations in India  </vt:lpstr>
      <vt:lpstr>Sediment transport rate at different locations in India </vt:lpstr>
      <vt:lpstr>PowerPoint Presentation</vt:lpstr>
      <vt:lpstr>PowerPoint Presentation</vt:lpstr>
      <vt:lpstr>Onshore-offshore transport </vt:lpstr>
      <vt:lpstr>PowerPoint Presentation</vt:lpstr>
      <vt:lpstr>Simple cross shore transport model </vt:lpstr>
      <vt:lpstr>PowerPoint Presentation</vt:lpstr>
      <vt:lpstr>Landforms of Littoral Drift </vt:lpstr>
      <vt:lpstr>PowerPoint Presentation</vt:lpstr>
      <vt:lpstr>PowerPoint Presentation</vt:lpstr>
      <vt:lpstr>PowerPoint Presentation</vt:lpstr>
      <vt:lpstr>Sediment transport measurements </vt:lpstr>
      <vt:lpstr>PowerPoint Presentation</vt:lpstr>
      <vt:lpstr>Conclusion</vt:lpstr>
      <vt:lpstr>PowerPoint Presentation</vt:lpstr>
      <vt:lpstr>Refernces</vt:lpstr>
      <vt:lpstr>  THANK YOU…………</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COASTAL PROCESSES</dc:title>
  <dc:creator>krishnaprasad v n</dc:creator>
  <cp:lastModifiedBy>Nayan GRIFFITHS</cp:lastModifiedBy>
  <cp:revision>220</cp:revision>
  <dcterms:created xsi:type="dcterms:W3CDTF">2006-08-16T00:00:00Z</dcterms:created>
  <dcterms:modified xsi:type="dcterms:W3CDTF">2023-06-05T11:26:37Z</dcterms:modified>
</cp:coreProperties>
</file>